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4.jpg" ContentType="image/jpg"/>
  <Override PartName="/ppt/media/image30.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0.jpg" ContentType="image/jpg"/>
  <Override PartName="/ppt/media/image61.jpg" ContentType="image/jpg"/>
  <Override PartName="/ppt/notesSlides/notesSlide7.xml" ContentType="application/vnd.openxmlformats-officedocument.presentationml.notesSlide+xml"/>
  <Override PartName="/ppt/media/image89.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61" r:id="rId2"/>
    <p:sldId id="297" r:id="rId3"/>
    <p:sldId id="291" r:id="rId4"/>
    <p:sldId id="263" r:id="rId5"/>
    <p:sldId id="265" r:id="rId6"/>
    <p:sldId id="271" r:id="rId7"/>
    <p:sldId id="267" r:id="rId8"/>
    <p:sldId id="269" r:id="rId9"/>
    <p:sldId id="272" r:id="rId10"/>
    <p:sldId id="273" r:id="rId11"/>
    <p:sldId id="284" r:id="rId12"/>
    <p:sldId id="285" r:id="rId13"/>
    <p:sldId id="286" r:id="rId14"/>
    <p:sldId id="274" r:id="rId15"/>
    <p:sldId id="264" r:id="rId16"/>
    <p:sldId id="276" r:id="rId17"/>
    <p:sldId id="277" r:id="rId18"/>
    <p:sldId id="283" r:id="rId19"/>
    <p:sldId id="288" r:id="rId20"/>
    <p:sldId id="289" r:id="rId21"/>
    <p:sldId id="295" r:id="rId22"/>
    <p:sldId id="287" r:id="rId23"/>
    <p:sldId id="293" r:id="rId24"/>
    <p:sldId id="294" r:id="rId25"/>
    <p:sldId id="290" r:id="rId26"/>
    <p:sldId id="296" r:id="rId27"/>
  </p:sldIdLst>
  <p:sldSz cx="12192000" cy="6858000"/>
  <p:notesSz cx="6805613" cy="9942513"/>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ophe VIEILLESCAZE" initials="CV" lastIdx="0" clrIdx="0">
    <p:extLst>
      <p:ext uri="{19B8F6BF-5375-455C-9EA6-DF929625EA0E}">
        <p15:presenceInfo xmlns:p15="http://schemas.microsoft.com/office/powerpoint/2012/main" userId="S-1-5-21-3260597426-2719255027-3481071898-1366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53" autoAdjust="0"/>
    <p:restoredTop sz="73723" autoAdjust="0"/>
  </p:normalViewPr>
  <p:slideViewPr>
    <p:cSldViewPr snapToGrid="0">
      <p:cViewPr varScale="1">
        <p:scale>
          <a:sx n="54" d="100"/>
          <a:sy n="54" d="100"/>
        </p:scale>
        <p:origin x="474" y="84"/>
      </p:cViewPr>
      <p:guideLst/>
    </p:cSldViewPr>
  </p:slideViewPr>
  <p:notesTextViewPr>
    <p:cViewPr>
      <p:scale>
        <a:sx n="3" d="2"/>
        <a:sy n="3" d="2"/>
      </p:scale>
      <p:origin x="0" y="-132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4450" y="0"/>
            <a:ext cx="2949575" cy="498475"/>
          </a:xfrm>
          <a:prstGeom prst="rect">
            <a:avLst/>
          </a:prstGeom>
        </p:spPr>
        <p:txBody>
          <a:bodyPr vert="horz" lIns="91440" tIns="45720" rIns="91440" bIns="45720" rtlCol="0"/>
          <a:lstStyle>
            <a:lvl1pPr algn="r">
              <a:defRPr sz="1200"/>
            </a:lvl1pPr>
          </a:lstStyle>
          <a:p>
            <a:fld id="{4FDC1592-0E74-4EC0-83AB-62CCCC1081DD}" type="datetimeFigureOut">
              <a:rPr lang="fr-FR" smtClean="0"/>
              <a:t>26/10/2020</a:t>
            </a:fld>
            <a:endParaRPr lang="fr-FR"/>
          </a:p>
        </p:txBody>
      </p:sp>
      <p:sp>
        <p:nvSpPr>
          <p:cNvPr id="4" name="Espace réservé de l'image des diapositives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1038" y="4784725"/>
            <a:ext cx="5443537" cy="3914775"/>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9444038"/>
            <a:ext cx="2949575" cy="49847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4450" y="9444038"/>
            <a:ext cx="2949575" cy="498475"/>
          </a:xfrm>
          <a:prstGeom prst="rect">
            <a:avLst/>
          </a:prstGeom>
        </p:spPr>
        <p:txBody>
          <a:bodyPr vert="horz" lIns="91440" tIns="45720" rIns="91440" bIns="45720" rtlCol="0" anchor="b"/>
          <a:lstStyle>
            <a:lvl1pPr algn="r">
              <a:defRPr sz="1200"/>
            </a:lvl1pPr>
          </a:lstStyle>
          <a:p>
            <a:fld id="{1DA50961-954D-45E9-AAC0-48C591964979}" type="slidenum">
              <a:rPr lang="fr-FR" smtClean="0"/>
              <a:t>‹N°›</a:t>
            </a:fld>
            <a:endParaRPr lang="fr-FR"/>
          </a:p>
        </p:txBody>
      </p:sp>
    </p:spTree>
    <p:extLst>
      <p:ext uri="{BB962C8B-B14F-4D97-AF65-F5344CB8AC3E}">
        <p14:creationId xmlns:p14="http://schemas.microsoft.com/office/powerpoint/2010/main" val="3182697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Les</a:t>
            </a:r>
            <a:r>
              <a:rPr lang="fr-FR" baseline="0" dirty="0" smtClean="0"/>
              <a:t> différents types d’ordinateurs: de droite à gauche et de haut en bas: ultraportable, laptop ou portable, nuc (=client léger par exemple), barebone (ou shuttle), unité centrale ou tour, unité centrale format desktop, barebone a nouveau, hybride (tablette transformable en ultra portable, ex: Microsoft surface), ordinateur tout en un.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Avant</a:t>
            </a:r>
            <a:r>
              <a:rPr kumimoji="0" lang="fr-FR" sz="1200" b="0" i="0" u="none" strike="noStrike" kern="1200" cap="none" spc="0" normalizeH="0" baseline="0" noProof="0" dirty="0" smtClean="0">
                <a:ln>
                  <a:noFill/>
                </a:ln>
                <a:solidFill>
                  <a:prstClr val="black"/>
                </a:solidFill>
                <a:effectLst/>
                <a:uLnTx/>
                <a:uFillTx/>
                <a:latin typeface="+mn-lt"/>
                <a:ea typeface="+mn-ea"/>
                <a:cs typeface="+mn-cs"/>
              </a:rPr>
              <a:t> </a:t>
            </a:r>
            <a:r>
              <a:rPr lang="fr-FR" baseline="0" dirty="0" smtClean="0"/>
              <a:t>le diaporama suivant, lancez le TP </a:t>
            </a:r>
            <a:r>
              <a:rPr lang="fr-FR" i="1" u="sng" baseline="0" dirty="0" smtClean="0"/>
              <a:t>TP1-Ports-carte-mere</a:t>
            </a:r>
            <a:endParaRPr lang="fr-FR" i="1" u="sng" dirty="0" smtClean="0"/>
          </a:p>
          <a:p>
            <a:endParaRPr lang="fr-FR" dirty="0"/>
          </a:p>
        </p:txBody>
      </p:sp>
      <p:sp>
        <p:nvSpPr>
          <p:cNvPr id="4" name="Espace réservé du numéro de diapositive 3"/>
          <p:cNvSpPr>
            <a:spLocks noGrp="1"/>
          </p:cNvSpPr>
          <p:nvPr>
            <p:ph type="sldNum" sz="quarter" idx="10"/>
          </p:nvPr>
        </p:nvSpPr>
        <p:spPr/>
        <p:txBody>
          <a:bodyPr/>
          <a:lstStyle/>
          <a:p>
            <a:fld id="{1DA50961-954D-45E9-AAC0-48C591964979}" type="slidenum">
              <a:rPr lang="fr-FR" smtClean="0"/>
              <a:t>1</a:t>
            </a:fld>
            <a:endParaRPr lang="fr-FR"/>
          </a:p>
        </p:txBody>
      </p:sp>
    </p:spTree>
    <p:extLst>
      <p:ext uri="{BB962C8B-B14F-4D97-AF65-F5344CB8AC3E}">
        <p14:creationId xmlns:p14="http://schemas.microsoft.com/office/powerpoint/2010/main" val="177703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On retrouve</a:t>
            </a:r>
            <a:r>
              <a:rPr lang="fr-FR" baseline="0" dirty="0" smtClean="0"/>
              <a:t> de l’informatique sous d’autre format ou type :</a:t>
            </a:r>
          </a:p>
          <a:p>
            <a:r>
              <a:rPr lang="fr-FR" baseline="0" dirty="0" smtClean="0"/>
              <a:t>-les ordinateurs de type Raspberry (architecture ARM </a:t>
            </a:r>
            <a:r>
              <a:rPr lang="fr-FR" dirty="0" smtClean="0"/>
              <a:t>contienne un cpu, un gpu, de la ram, un espace de stockage flash, des connectiques et sur lesquels ont peut</a:t>
            </a:r>
            <a:r>
              <a:rPr lang="fr-FR" baseline="0" dirty="0" smtClean="0"/>
              <a:t> installer un vrai ordinateur</a:t>
            </a:r>
            <a:r>
              <a:rPr lang="fr-FR"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smtClean="0"/>
              <a:t>-l’informatique embarqué, par exemple dans les voitures autonome : </a:t>
            </a:r>
            <a:r>
              <a:rPr lang="fr-FR" sz="1200" b="0" i="0" kern="1200" cap="all" dirty="0" smtClean="0">
                <a:solidFill>
                  <a:schemeClr val="tx1"/>
                </a:solidFill>
                <a:effectLst/>
                <a:latin typeface="+mn-lt"/>
                <a:ea typeface="+mn-ea"/>
                <a:cs typeface="+mn-cs"/>
              </a:rPr>
              <a:t>NVIDIA DRIVE</a:t>
            </a:r>
            <a:endParaRPr lang="fr-FR" sz="1200" b="0" i="0" kern="1200" dirty="0" smtClean="0">
              <a:solidFill>
                <a:schemeClr val="tx1"/>
              </a:solidFill>
              <a:effectLst/>
              <a:latin typeface="+mn-lt"/>
              <a:ea typeface="+mn-ea"/>
              <a:cs typeface="+mn-cs"/>
            </a:endParaRPr>
          </a:p>
          <a:p>
            <a:r>
              <a:rPr lang="fr-FR" dirty="0" smtClean="0"/>
              <a:t>Qui sont des mini ordinateur sous forme de cartes (contienne un cpu, un gpu, de la ram, un espace de stockage flash, des connectiques),</a:t>
            </a:r>
          </a:p>
          <a:p>
            <a:r>
              <a:rPr lang="fr-FR" dirty="0" smtClean="0"/>
              <a:t>-</a:t>
            </a:r>
            <a:r>
              <a:rPr lang="fr-FR" smtClean="0"/>
              <a:t>les consoles </a:t>
            </a:r>
            <a:r>
              <a:rPr lang="fr-FR" dirty="0" smtClean="0"/>
              <a:t>de </a:t>
            </a:r>
            <a:r>
              <a:rPr lang="fr-FR" smtClean="0"/>
              <a:t>jeux modernes </a:t>
            </a:r>
            <a:r>
              <a:rPr lang="fr-FR" dirty="0" smtClean="0"/>
              <a:t>qui ont une architecture</a:t>
            </a:r>
            <a:r>
              <a:rPr lang="fr-FR" baseline="0" dirty="0" smtClean="0"/>
              <a:t> </a:t>
            </a:r>
            <a:r>
              <a:rPr lang="fr-FR" baseline="0" smtClean="0"/>
              <a:t>de type PC,</a:t>
            </a:r>
            <a:endParaRPr lang="fr-FR" dirty="0" smtClean="0"/>
          </a:p>
          <a:p>
            <a:r>
              <a:rPr lang="fr-FR" dirty="0" smtClean="0"/>
              <a:t>-les caisses enregistreuses</a:t>
            </a:r>
            <a:r>
              <a:rPr lang="fr-FR" baseline="0" dirty="0" smtClean="0"/>
              <a:t> qui ont à l’intérieur un ordinateur de type PC,</a:t>
            </a:r>
          </a:p>
          <a:p>
            <a:r>
              <a:rPr lang="fr-FR" baseline="0" dirty="0" smtClean="0"/>
              <a:t>-les smartphones qui sont également des ordinateurs mais sous une architecture ARM, avec une interface tactile,</a:t>
            </a:r>
          </a:p>
          <a:p>
            <a:r>
              <a:rPr lang="fr-FR" baseline="0" dirty="0" smtClean="0"/>
              <a:t>-Les DAB ou distributeur automatique de billets qui ont derrière leurs interface un ordinateur qui tourne sous Windows,</a:t>
            </a:r>
            <a:endParaRPr lang="fr-FR" dirty="0"/>
          </a:p>
        </p:txBody>
      </p:sp>
      <p:sp>
        <p:nvSpPr>
          <p:cNvPr id="4" name="Espace réservé du numéro de diapositive 3"/>
          <p:cNvSpPr>
            <a:spLocks noGrp="1"/>
          </p:cNvSpPr>
          <p:nvPr>
            <p:ph type="sldNum" sz="quarter" idx="10"/>
          </p:nvPr>
        </p:nvSpPr>
        <p:spPr/>
        <p:txBody>
          <a:bodyPr/>
          <a:lstStyle/>
          <a:p>
            <a:fld id="{1DA50961-954D-45E9-AAC0-48C591964979}" type="slidenum">
              <a:rPr lang="fr-FR" smtClean="0"/>
              <a:t>2</a:t>
            </a:fld>
            <a:endParaRPr lang="fr-FR"/>
          </a:p>
        </p:txBody>
      </p:sp>
    </p:spTree>
    <p:extLst>
      <p:ext uri="{BB962C8B-B14F-4D97-AF65-F5344CB8AC3E}">
        <p14:creationId xmlns:p14="http://schemas.microsoft.com/office/powerpoint/2010/main" val="3352807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Les différents format de boitier et format carte mère dérivé de la norme ATX,</a:t>
            </a:r>
          </a:p>
          <a:p>
            <a:r>
              <a:rPr lang="fr-FR" dirty="0" smtClean="0"/>
              <a:t>Ce qu’il faut bien comprendre c’est qu’ils sont tous retro-compatible: dans un grand boitier ATX on peut monter n’importe quel format de carte mère ATX,</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Lancez le TP </a:t>
            </a:r>
            <a:r>
              <a:rPr lang="fr-FR" i="1" u="sng" dirty="0" smtClean="0"/>
              <a:t>2- TP2-Ports carte </a:t>
            </a:r>
            <a:r>
              <a:rPr lang="fr-FR" i="1" u="sng" dirty="0" err="1" smtClean="0"/>
              <a:t>mere</a:t>
            </a:r>
            <a:endParaRPr lang="fr-FR" dirty="0" smtClean="0"/>
          </a:p>
        </p:txBody>
      </p:sp>
      <p:sp>
        <p:nvSpPr>
          <p:cNvPr id="4" name="Espace réservé du numéro de diapositive 3"/>
          <p:cNvSpPr>
            <a:spLocks noGrp="1"/>
          </p:cNvSpPr>
          <p:nvPr>
            <p:ph type="sldNum" sz="quarter" idx="10"/>
          </p:nvPr>
        </p:nvSpPr>
        <p:spPr/>
        <p:txBody>
          <a:bodyPr/>
          <a:lstStyle/>
          <a:p>
            <a:fld id="{1DA50961-954D-45E9-AAC0-48C591964979}" type="slidenum">
              <a:rPr lang="fr-FR" smtClean="0"/>
              <a:t>3</a:t>
            </a:fld>
            <a:endParaRPr lang="fr-FR"/>
          </a:p>
        </p:txBody>
      </p:sp>
    </p:spTree>
    <p:extLst>
      <p:ext uri="{BB962C8B-B14F-4D97-AF65-F5344CB8AC3E}">
        <p14:creationId xmlns:p14="http://schemas.microsoft.com/office/powerpoint/2010/main" val="3071880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Lancez le TP </a:t>
            </a:r>
            <a:r>
              <a:rPr lang="fr-FR" i="1" u="sng" dirty="0" smtClean="0"/>
              <a:t>3- TP3-Connectique-interne</a:t>
            </a:r>
            <a:endParaRPr lang="fr-FR" i="1" u="sng" dirty="0"/>
          </a:p>
        </p:txBody>
      </p:sp>
      <p:sp>
        <p:nvSpPr>
          <p:cNvPr id="4" name="Espace réservé du numéro de diapositive 3"/>
          <p:cNvSpPr>
            <a:spLocks noGrp="1"/>
          </p:cNvSpPr>
          <p:nvPr>
            <p:ph type="sldNum" sz="quarter" idx="10"/>
          </p:nvPr>
        </p:nvSpPr>
        <p:spPr/>
        <p:txBody>
          <a:bodyPr/>
          <a:lstStyle/>
          <a:p>
            <a:fld id="{1DA50961-954D-45E9-AAC0-48C591964979}" type="slidenum">
              <a:rPr lang="fr-FR" smtClean="0"/>
              <a:t>4</a:t>
            </a:fld>
            <a:endParaRPr lang="fr-FR"/>
          </a:p>
        </p:txBody>
      </p:sp>
    </p:spTree>
    <p:extLst>
      <p:ext uri="{BB962C8B-B14F-4D97-AF65-F5344CB8AC3E}">
        <p14:creationId xmlns:p14="http://schemas.microsoft.com/office/powerpoint/2010/main" val="980373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Architecture 32/64bits (Il s’agit de la façon dont le processeur gère les opérations qu'il doit effectuer, la taille des registres, l'un possède donc 32 bits (32 caractères) et l'autre 64 bits (64 caractères). Avec un processeur 64 bits les opérations ou calculs s'effectuent plus rapidement car il y a plus de données traitées simultanément.)</a:t>
            </a:r>
            <a:endParaRPr lang="fr-FR" dirty="0"/>
          </a:p>
        </p:txBody>
      </p:sp>
      <p:sp>
        <p:nvSpPr>
          <p:cNvPr id="4" name="Espace réservé du numéro de diapositive 3"/>
          <p:cNvSpPr>
            <a:spLocks noGrp="1"/>
          </p:cNvSpPr>
          <p:nvPr>
            <p:ph type="sldNum" sz="quarter" idx="10"/>
          </p:nvPr>
        </p:nvSpPr>
        <p:spPr/>
        <p:txBody>
          <a:bodyPr/>
          <a:lstStyle/>
          <a:p>
            <a:fld id="{1DA50961-954D-45E9-AAC0-48C591964979}" type="slidenum">
              <a:rPr lang="fr-FR" smtClean="0"/>
              <a:t>14</a:t>
            </a:fld>
            <a:endParaRPr lang="fr-FR"/>
          </a:p>
        </p:txBody>
      </p:sp>
    </p:spTree>
    <p:extLst>
      <p:ext uri="{BB962C8B-B14F-4D97-AF65-F5344CB8AC3E}">
        <p14:creationId xmlns:p14="http://schemas.microsoft.com/office/powerpoint/2010/main" val="2759449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i="1" kern="1200" dirty="0" smtClean="0">
                <a:solidFill>
                  <a:schemeClr val="tx1"/>
                </a:solidFill>
                <a:effectLst/>
                <a:latin typeface="+mn-lt"/>
                <a:ea typeface="+mn-ea"/>
                <a:cs typeface="+mn-cs"/>
              </a:rPr>
              <a:t>L'</a:t>
            </a:r>
            <a:r>
              <a:rPr lang="fr-FR" sz="1200" i="1" kern="1200" dirty="0" err="1" smtClean="0">
                <a:solidFill>
                  <a:schemeClr val="tx1"/>
                </a:solidFill>
                <a:effectLst/>
                <a:latin typeface="+mn-lt"/>
                <a:ea typeface="+mn-ea"/>
                <a:cs typeface="+mn-cs"/>
              </a:rPr>
              <a:t>hyperthreading</a:t>
            </a:r>
            <a:r>
              <a:rPr lang="fr-FR" sz="1200" i="1" kern="1200" dirty="0" smtClean="0">
                <a:solidFill>
                  <a:schemeClr val="tx1"/>
                </a:solidFill>
                <a:effectLst/>
                <a:latin typeface="+mn-lt"/>
                <a:ea typeface="+mn-ea"/>
                <a:cs typeface="+mn-cs"/>
              </a:rPr>
              <a:t> crée deux microprocesseurs logiques dans le même microprocesseur</a:t>
            </a:r>
            <a:endParaRPr lang="fr-FR" dirty="0"/>
          </a:p>
        </p:txBody>
      </p:sp>
      <p:sp>
        <p:nvSpPr>
          <p:cNvPr id="4" name="Espace réservé du numéro de diapositive 3"/>
          <p:cNvSpPr>
            <a:spLocks noGrp="1"/>
          </p:cNvSpPr>
          <p:nvPr>
            <p:ph type="sldNum" sz="quarter" idx="10"/>
          </p:nvPr>
        </p:nvSpPr>
        <p:spPr/>
        <p:txBody>
          <a:bodyPr/>
          <a:lstStyle/>
          <a:p>
            <a:fld id="{1DA50961-954D-45E9-AAC0-48C591964979}" type="slidenum">
              <a:rPr lang="fr-FR" smtClean="0"/>
              <a:t>15</a:t>
            </a:fld>
            <a:endParaRPr lang="fr-FR"/>
          </a:p>
        </p:txBody>
      </p:sp>
    </p:spTree>
    <p:extLst>
      <p:ext uri="{BB962C8B-B14F-4D97-AF65-F5344CB8AC3E}">
        <p14:creationId xmlns:p14="http://schemas.microsoft.com/office/powerpoint/2010/main" val="3706831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Rappel concernant bit: 1 byte = 1 octet = 8bits</a:t>
            </a:r>
            <a:endParaRPr lang="fr-FR" dirty="0"/>
          </a:p>
        </p:txBody>
      </p:sp>
      <p:sp>
        <p:nvSpPr>
          <p:cNvPr id="4" name="Espace réservé du numéro de diapositive 3"/>
          <p:cNvSpPr>
            <a:spLocks noGrp="1"/>
          </p:cNvSpPr>
          <p:nvPr>
            <p:ph type="sldNum" sz="quarter" idx="10"/>
          </p:nvPr>
        </p:nvSpPr>
        <p:spPr/>
        <p:txBody>
          <a:bodyPr/>
          <a:lstStyle/>
          <a:p>
            <a:fld id="{1DA50961-954D-45E9-AAC0-48C591964979}" type="slidenum">
              <a:rPr lang="fr-FR" smtClean="0"/>
              <a:t>25</a:t>
            </a:fld>
            <a:endParaRPr lang="fr-FR"/>
          </a:p>
        </p:txBody>
      </p:sp>
    </p:spTree>
    <p:extLst>
      <p:ext uri="{BB962C8B-B14F-4D97-AF65-F5344CB8AC3E}">
        <p14:creationId xmlns:p14="http://schemas.microsoft.com/office/powerpoint/2010/main" val="616447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ED904F7B-E9BC-4646-8B10-1E2147BC5B8A}" type="datetimeFigureOut">
              <a:rPr lang="fr-FR" smtClean="0"/>
              <a:t>26/10/2020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2477742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D904F7B-E9BC-4646-8B10-1E2147BC5B8A}" type="datetimeFigureOut">
              <a:rPr lang="fr-FR" smtClean="0"/>
              <a:t>26/10/2020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4069408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D904F7B-E9BC-4646-8B10-1E2147BC5B8A}" type="datetimeFigureOut">
              <a:rPr lang="fr-FR" smtClean="0"/>
              <a:t>26/10/2020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792695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10/26/2020</a:t>
            </a:fld>
            <a:endParaRPr lang="en-US"/>
          </a:p>
        </p:txBody>
      </p:sp>
      <p:sp>
        <p:nvSpPr>
          <p:cNvPr id="4" name="Holder 4"/>
          <p:cNvSpPr>
            <a:spLocks noGrp="1"/>
          </p:cNvSpPr>
          <p:nvPr>
            <p:ph type="sldNum" sz="quarter" idx="7"/>
          </p:nvPr>
        </p:nvSpPr>
        <p:spPr/>
        <p:txBody>
          <a:bodyPr lIns="0" tIns="0" rIns="0" bIns="0"/>
          <a:lstStyle>
            <a:lvl1pPr>
              <a:defRPr sz="907" b="0" i="1">
                <a:solidFill>
                  <a:schemeClr val="tx1"/>
                </a:solidFill>
                <a:latin typeface="Times New Roman"/>
                <a:cs typeface="Times New Roman"/>
              </a:defRPr>
            </a:lvl1pPr>
          </a:lstStyle>
          <a:p>
            <a:pPr marL="23033">
              <a:lnSpc>
                <a:spcPts val="1084"/>
              </a:lnSpc>
            </a:pPr>
            <a:fld id="{81D60167-4931-47E6-BA6A-407CBD079E47}" type="slidenum">
              <a:rPr lang="fr-FR" smtClean="0"/>
              <a:pPr marL="23033">
                <a:lnSpc>
                  <a:spcPts val="1084"/>
                </a:lnSpc>
              </a:pPr>
              <a:t>‹N°›</a:t>
            </a:fld>
            <a:endParaRPr lang="fr-FR" dirty="0"/>
          </a:p>
        </p:txBody>
      </p:sp>
    </p:spTree>
    <p:extLst>
      <p:ext uri="{BB962C8B-B14F-4D97-AF65-F5344CB8AC3E}">
        <p14:creationId xmlns:p14="http://schemas.microsoft.com/office/powerpoint/2010/main" val="3595998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ED904F7B-E9BC-4646-8B10-1E2147BC5B8A}" type="datetimeFigureOut">
              <a:rPr lang="fr-FR" smtClean="0"/>
              <a:t>26/10/2020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1923886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ED904F7B-E9BC-4646-8B10-1E2147BC5B8A}" type="datetimeFigureOut">
              <a:rPr lang="fr-FR" smtClean="0"/>
              <a:t>26/10/2020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851407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ED904F7B-E9BC-4646-8B10-1E2147BC5B8A}" type="datetimeFigureOut">
              <a:rPr lang="fr-FR" smtClean="0"/>
              <a:t>26/10/2020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160255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ED904F7B-E9BC-4646-8B10-1E2147BC5B8A}" type="datetimeFigureOut">
              <a:rPr lang="fr-FR" smtClean="0"/>
              <a:t>26/10/2020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3462683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ED904F7B-E9BC-4646-8B10-1E2147BC5B8A}" type="datetimeFigureOut">
              <a:rPr lang="fr-FR" smtClean="0"/>
              <a:t>26/10/2020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3447833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ED904F7B-E9BC-4646-8B10-1E2147BC5B8A}" type="datetimeFigureOut">
              <a:rPr lang="fr-FR" smtClean="0"/>
              <a:t>26/10/2020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2938123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D904F7B-E9BC-4646-8B10-1E2147BC5B8A}" type="datetimeFigureOut">
              <a:rPr lang="fr-FR" smtClean="0"/>
              <a:t>26/10/2020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2718922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ED904F7B-E9BC-4646-8B10-1E2147BC5B8A}" type="datetimeFigureOut">
              <a:rPr lang="fr-FR" smtClean="0"/>
              <a:t>26/10/2020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DDE1E05-6836-4696-BFD4-BA13825FEAF6}" type="slidenum">
              <a:rPr lang="fr-FR" smtClean="0"/>
              <a:t>‹N°›</a:t>
            </a:fld>
            <a:endParaRPr lang="fr-FR"/>
          </a:p>
        </p:txBody>
      </p:sp>
    </p:spTree>
    <p:extLst>
      <p:ext uri="{BB962C8B-B14F-4D97-AF65-F5344CB8AC3E}">
        <p14:creationId xmlns:p14="http://schemas.microsoft.com/office/powerpoint/2010/main" val="588270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904F7B-E9BC-4646-8B10-1E2147BC5B8A}" type="datetimeFigureOut">
              <a:rPr lang="fr-FR" smtClean="0"/>
              <a:t>26/10/2020</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E1E05-6836-4696-BFD4-BA13825FEAF6}" type="slidenum">
              <a:rPr lang="fr-FR" smtClean="0"/>
              <a:t>‹N°›</a:t>
            </a:fld>
            <a:endParaRPr lang="fr-FR"/>
          </a:p>
        </p:txBody>
      </p:sp>
    </p:spTree>
    <p:extLst>
      <p:ext uri="{BB962C8B-B14F-4D97-AF65-F5344CB8AC3E}">
        <p14:creationId xmlns:p14="http://schemas.microsoft.com/office/powerpoint/2010/main" val="1046196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4.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9.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0.png"/><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61.jp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0.jp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68.png"/><Relationship Id="rId1" Type="http://schemas.openxmlformats.org/officeDocument/2006/relationships/slideLayout" Target="../slideLayouts/slideLayout12.xml"/><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71.png"/><Relationship Id="rId1"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1.xml.rels><?xml version="1.0" encoding="UTF-8" standalone="yes"?>
<Relationships xmlns="http://schemas.openxmlformats.org/package/2006/relationships"><Relationship Id="rId3" Type="http://schemas.openxmlformats.org/officeDocument/2006/relationships/image" Target="../media/image76.jpg"/><Relationship Id="rId7" Type="http://schemas.openxmlformats.org/officeDocument/2006/relationships/image" Target="../media/image77.jpg"/><Relationship Id="rId2" Type="http://schemas.openxmlformats.org/officeDocument/2006/relationships/image" Target="../media/image75.jpg"/><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24.jp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24.jpg"/><Relationship Id="rId7" Type="http://schemas.openxmlformats.org/officeDocument/2006/relationships/image" Target="../media/image82.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4.jpg"/><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5.jpg"/><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6.png"/><Relationship Id="rId7" Type="http://schemas.openxmlformats.org/officeDocument/2006/relationships/image" Target="../media/image89.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40.png"/><Relationship Id="rId7" Type="http://schemas.openxmlformats.org/officeDocument/2006/relationships/image" Target="../media/image93.jpeg"/><Relationship Id="rId2" Type="http://schemas.openxmlformats.org/officeDocument/2006/relationships/image" Target="../media/image91.jpeg"/><Relationship Id="rId1" Type="http://schemas.openxmlformats.org/officeDocument/2006/relationships/slideLayout" Target="../slideLayouts/slideLayout12.xml"/><Relationship Id="rId6" Type="http://schemas.openxmlformats.org/officeDocument/2006/relationships/image" Target="../media/image92.jpeg"/><Relationship Id="rId5" Type="http://schemas.openxmlformats.org/officeDocument/2006/relationships/image" Target="../media/image41.png"/><Relationship Id="rId4" Type="http://schemas.openxmlformats.org/officeDocument/2006/relationships/image" Target="../media/image24.jpg"/><Relationship Id="rId9" Type="http://schemas.openxmlformats.org/officeDocument/2006/relationships/image" Target="../media/image95.jpe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gif"/></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0.jp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7" Type="http://schemas.openxmlformats.org/officeDocument/2006/relationships/image" Target="../media/image35.jp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40.png"/><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1529" y="188092"/>
            <a:ext cx="3048000" cy="2569464"/>
          </a:xfrm>
          <a:prstGeom prst="rect">
            <a:avLst/>
          </a:prstGeom>
        </p:spPr>
      </p:pic>
      <p:pic>
        <p:nvPicPr>
          <p:cNvPr id="7" name="Image 6"/>
          <p:cNvPicPr>
            <a:picLocks noChangeAspect="1"/>
          </p:cNvPicPr>
          <p:nvPr/>
        </p:nvPicPr>
        <p:blipFill>
          <a:blip r:embed="rId4"/>
          <a:stretch>
            <a:fillRect/>
          </a:stretch>
        </p:blipFill>
        <p:spPr>
          <a:xfrm>
            <a:off x="1074138" y="2881410"/>
            <a:ext cx="2295584" cy="2295584"/>
          </a:xfrm>
          <a:prstGeom prst="rect">
            <a:avLst/>
          </a:prstGeom>
        </p:spPr>
      </p:pic>
      <p:pic>
        <p:nvPicPr>
          <p:cNvPr id="8" name="Image 7"/>
          <p:cNvPicPr>
            <a:picLocks noChangeAspect="1"/>
          </p:cNvPicPr>
          <p:nvPr/>
        </p:nvPicPr>
        <p:blipFill>
          <a:blip r:embed="rId5"/>
          <a:stretch>
            <a:fillRect/>
          </a:stretch>
        </p:blipFill>
        <p:spPr>
          <a:xfrm>
            <a:off x="8076869" y="2060164"/>
            <a:ext cx="3488698" cy="3488698"/>
          </a:xfrm>
          <a:prstGeom prst="rect">
            <a:avLst/>
          </a:prstGeom>
        </p:spPr>
      </p:pic>
      <p:pic>
        <p:nvPicPr>
          <p:cNvPr id="11" name="Image 10"/>
          <p:cNvPicPr>
            <a:picLocks noChangeAspect="1"/>
          </p:cNvPicPr>
          <p:nvPr/>
        </p:nvPicPr>
        <p:blipFill>
          <a:blip r:embed="rId6"/>
          <a:stretch>
            <a:fillRect/>
          </a:stretch>
        </p:blipFill>
        <p:spPr>
          <a:xfrm>
            <a:off x="538050" y="4619019"/>
            <a:ext cx="2565042" cy="1923782"/>
          </a:xfrm>
          <a:prstGeom prst="rect">
            <a:avLst/>
          </a:prstGeom>
        </p:spPr>
      </p:pic>
      <p:pic>
        <p:nvPicPr>
          <p:cNvPr id="3" name="Imag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11549" y="354397"/>
            <a:ext cx="3604739" cy="2403159"/>
          </a:xfrm>
          <a:prstGeom prst="rect">
            <a:avLst/>
          </a:prstGeom>
        </p:spPr>
      </p:pic>
      <p:pic>
        <p:nvPicPr>
          <p:cNvPr id="6" name="Imag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1"/>
            <a:ext cx="3662514" cy="2060164"/>
          </a:xfrm>
          <a:prstGeom prst="rect">
            <a:avLst/>
          </a:prstGeom>
        </p:spPr>
      </p:pic>
      <p:pic>
        <p:nvPicPr>
          <p:cNvPr id="13" name="Imag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62515" y="2665644"/>
            <a:ext cx="2277738" cy="2277738"/>
          </a:xfrm>
          <a:prstGeom prst="rect">
            <a:avLst/>
          </a:prstGeom>
        </p:spPr>
      </p:pic>
      <p:pic>
        <p:nvPicPr>
          <p:cNvPr id="14" name="Imag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92702" y="4212309"/>
            <a:ext cx="3987765" cy="2404622"/>
          </a:xfrm>
          <a:prstGeom prst="rect">
            <a:avLst/>
          </a:prstGeom>
        </p:spPr>
      </p:pic>
      <p:pic>
        <p:nvPicPr>
          <p:cNvPr id="15" name="Imag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39159" y="4825943"/>
            <a:ext cx="3586989" cy="1907367"/>
          </a:xfrm>
          <a:prstGeom prst="rect">
            <a:avLst/>
          </a:prstGeom>
        </p:spPr>
      </p:pic>
    </p:spTree>
    <p:extLst>
      <p:ext uri="{BB962C8B-B14F-4D97-AF65-F5344CB8AC3E}">
        <p14:creationId xmlns:p14="http://schemas.microsoft.com/office/powerpoint/2010/main" val="9891043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7" name="object 7"/>
          <p:cNvSpPr txBox="1"/>
          <p:nvPr/>
        </p:nvSpPr>
        <p:spPr>
          <a:xfrm>
            <a:off x="1348272" y="577883"/>
            <a:ext cx="7014046" cy="4345635"/>
          </a:xfrm>
          <a:prstGeom prst="rect">
            <a:avLst/>
          </a:prstGeom>
        </p:spPr>
        <p:txBody>
          <a:bodyPr vert="horz" wrap="square" lIns="0" tIns="11516" rIns="0" bIns="0" rtlCol="0">
            <a:spAutoFit/>
          </a:bodyPr>
          <a:lstStyle/>
          <a:p>
            <a:pPr marL="361614" indent="-350097">
              <a:spcBef>
                <a:spcPts val="1306"/>
              </a:spcBef>
              <a:buClr>
                <a:srgbClr val="2DA2BF"/>
              </a:buClr>
              <a:buSzPct val="70000"/>
              <a:buFont typeface="Wingdings"/>
              <a:buChar char=""/>
              <a:tabLst>
                <a:tab pos="361614" algn="l"/>
                <a:tab pos="362190" algn="l"/>
              </a:tabLst>
            </a:pPr>
            <a:r>
              <a:rPr lang="fr-FR" spc="-68" dirty="0">
                <a:latin typeface="Trebuchet MS"/>
                <a:cs typeface="Trebuchet MS"/>
              </a:rPr>
              <a:t>Divisé </a:t>
            </a:r>
            <a:r>
              <a:rPr lang="fr-FR" spc="-63" dirty="0">
                <a:latin typeface="Trebuchet MS"/>
                <a:cs typeface="Trebuchet MS"/>
              </a:rPr>
              <a:t>en </a:t>
            </a:r>
            <a:r>
              <a:rPr lang="fr-FR" spc="-36" dirty="0">
                <a:latin typeface="Trebuchet MS"/>
                <a:cs typeface="Trebuchet MS"/>
              </a:rPr>
              <a:t>2 </a:t>
            </a:r>
            <a:r>
              <a:rPr lang="fr-FR" spc="-82" dirty="0">
                <a:latin typeface="Trebuchet MS"/>
                <a:cs typeface="Trebuchet MS"/>
              </a:rPr>
              <a:t>parties</a:t>
            </a:r>
            <a:r>
              <a:rPr lang="fr-FR" spc="-354" dirty="0">
                <a:latin typeface="Trebuchet MS"/>
                <a:cs typeface="Trebuchet MS"/>
              </a:rPr>
              <a:t> </a:t>
            </a:r>
            <a:r>
              <a:rPr lang="fr-FR" spc="-181" dirty="0">
                <a:latin typeface="Trebuchet MS"/>
                <a:cs typeface="Trebuchet MS"/>
              </a:rPr>
              <a:t>:</a:t>
            </a:r>
            <a:endParaRPr lang="fr-FR" dirty="0">
              <a:latin typeface="Trebuchet MS"/>
              <a:cs typeface="Trebuchet MS"/>
            </a:endParaRPr>
          </a:p>
          <a:p>
            <a:pPr marL="593093" marR="414013" lvl="1" indent="-350097">
              <a:lnSpc>
                <a:spcPct val="110000"/>
              </a:lnSpc>
              <a:spcBef>
                <a:spcPts val="1111"/>
              </a:spcBef>
              <a:buClr>
                <a:srgbClr val="2DA2BF"/>
              </a:buClr>
              <a:buSzPct val="69444"/>
              <a:buFont typeface="Wingdings"/>
              <a:buChar char=""/>
              <a:tabLst>
                <a:tab pos="593093" algn="l"/>
                <a:tab pos="593668" algn="l"/>
              </a:tabLst>
            </a:pPr>
            <a:r>
              <a:rPr lang="fr-FR" spc="-95" dirty="0">
                <a:latin typeface="Trebuchet MS"/>
                <a:cs typeface="Trebuchet MS"/>
              </a:rPr>
              <a:t>le </a:t>
            </a:r>
            <a:r>
              <a:rPr lang="fr-FR" b="1" spc="-73" dirty="0" err="1">
                <a:latin typeface="Trebuchet MS"/>
                <a:cs typeface="Trebuchet MS"/>
              </a:rPr>
              <a:t>North</a:t>
            </a:r>
            <a:r>
              <a:rPr lang="fr-FR" b="1" spc="-73" dirty="0">
                <a:latin typeface="Trebuchet MS"/>
                <a:cs typeface="Trebuchet MS"/>
              </a:rPr>
              <a:t> </a:t>
            </a:r>
            <a:r>
              <a:rPr lang="fr-FR" b="1" spc="-91" dirty="0">
                <a:latin typeface="Trebuchet MS"/>
                <a:cs typeface="Trebuchet MS"/>
              </a:rPr>
              <a:t>bridge </a:t>
            </a:r>
            <a:r>
              <a:rPr lang="fr-FR" spc="-163" dirty="0">
                <a:latin typeface="Trebuchet MS"/>
                <a:cs typeface="Trebuchet MS"/>
              </a:rPr>
              <a:t>: </a:t>
            </a:r>
            <a:r>
              <a:rPr lang="fr-FR" spc="-54" dirty="0">
                <a:solidFill>
                  <a:srgbClr val="7030A0"/>
                </a:solidFill>
                <a:latin typeface="Trebuchet MS"/>
                <a:cs typeface="Trebuchet MS"/>
              </a:rPr>
              <a:t>Composant </a:t>
            </a:r>
            <a:r>
              <a:rPr lang="fr-FR" spc="-77" dirty="0">
                <a:solidFill>
                  <a:srgbClr val="7030A0"/>
                </a:solidFill>
                <a:latin typeface="Trebuchet MS"/>
                <a:cs typeface="Trebuchet MS"/>
              </a:rPr>
              <a:t>principal </a:t>
            </a:r>
            <a:r>
              <a:rPr lang="fr-FR" spc="-68" dirty="0">
                <a:solidFill>
                  <a:srgbClr val="7030A0"/>
                </a:solidFill>
                <a:latin typeface="Trebuchet MS"/>
                <a:cs typeface="Trebuchet MS"/>
              </a:rPr>
              <a:t>de </a:t>
            </a:r>
            <a:r>
              <a:rPr lang="fr-FR" spc="-95" dirty="0">
                <a:solidFill>
                  <a:srgbClr val="7030A0"/>
                </a:solidFill>
                <a:latin typeface="Trebuchet MS"/>
                <a:cs typeface="Trebuchet MS"/>
              </a:rPr>
              <a:t>la </a:t>
            </a:r>
            <a:r>
              <a:rPr lang="fr-FR" spc="-100" dirty="0">
                <a:solidFill>
                  <a:srgbClr val="7030A0"/>
                </a:solidFill>
                <a:latin typeface="Trebuchet MS"/>
                <a:cs typeface="Trebuchet MS"/>
              </a:rPr>
              <a:t>carte mère, </a:t>
            </a:r>
            <a:r>
              <a:rPr lang="fr-FR" spc="-95" dirty="0">
                <a:solidFill>
                  <a:srgbClr val="7030A0"/>
                </a:solidFill>
                <a:latin typeface="Trebuchet MS"/>
                <a:cs typeface="Trebuchet MS"/>
              </a:rPr>
              <a:t>interface </a:t>
            </a:r>
            <a:r>
              <a:rPr lang="fr-FR" spc="-82" dirty="0">
                <a:solidFill>
                  <a:srgbClr val="7030A0"/>
                </a:solidFill>
                <a:latin typeface="Trebuchet MS"/>
                <a:cs typeface="Trebuchet MS"/>
              </a:rPr>
              <a:t>entre  </a:t>
            </a:r>
            <a:r>
              <a:rPr lang="fr-FR" spc="-63" dirty="0">
                <a:solidFill>
                  <a:srgbClr val="7030A0"/>
                </a:solidFill>
                <a:latin typeface="Trebuchet MS"/>
                <a:cs typeface="Trebuchet MS"/>
              </a:rPr>
              <a:t>processeur </a:t>
            </a:r>
            <a:r>
              <a:rPr lang="fr-FR" spc="-100" dirty="0">
                <a:solidFill>
                  <a:srgbClr val="7030A0"/>
                </a:solidFill>
                <a:latin typeface="Trebuchet MS"/>
                <a:cs typeface="Trebuchet MS"/>
              </a:rPr>
              <a:t>et carte mère, et </a:t>
            </a:r>
            <a:r>
              <a:rPr lang="fr-FR" spc="-82" dirty="0">
                <a:solidFill>
                  <a:srgbClr val="7030A0"/>
                </a:solidFill>
                <a:latin typeface="Trebuchet MS"/>
                <a:cs typeface="Trebuchet MS"/>
              </a:rPr>
              <a:t>entre </a:t>
            </a:r>
            <a:r>
              <a:rPr lang="fr-FR" spc="-36" dirty="0">
                <a:solidFill>
                  <a:srgbClr val="7030A0"/>
                </a:solidFill>
                <a:latin typeface="Trebuchet MS"/>
                <a:cs typeface="Trebuchet MS"/>
              </a:rPr>
              <a:t>bus </a:t>
            </a:r>
            <a:r>
              <a:rPr lang="fr-FR" spc="-77" dirty="0">
                <a:solidFill>
                  <a:srgbClr val="7030A0"/>
                </a:solidFill>
                <a:latin typeface="Trebuchet MS"/>
                <a:cs typeface="Trebuchet MS"/>
              </a:rPr>
              <a:t>principal</a:t>
            </a:r>
            <a:r>
              <a:rPr lang="fr-FR" spc="-371" dirty="0">
                <a:solidFill>
                  <a:srgbClr val="7030A0"/>
                </a:solidFill>
                <a:latin typeface="Trebuchet MS"/>
                <a:cs typeface="Trebuchet MS"/>
              </a:rPr>
              <a:t> </a:t>
            </a:r>
            <a:r>
              <a:rPr lang="fr-FR" spc="-100" dirty="0">
                <a:solidFill>
                  <a:srgbClr val="7030A0"/>
                </a:solidFill>
                <a:latin typeface="Trebuchet MS"/>
                <a:cs typeface="Trebuchet MS"/>
              </a:rPr>
              <a:t>et </a:t>
            </a:r>
            <a:r>
              <a:rPr lang="fr-FR" spc="-127" dirty="0" err="1">
                <a:solidFill>
                  <a:srgbClr val="7030A0"/>
                </a:solidFill>
                <a:latin typeface="Trebuchet MS"/>
                <a:cs typeface="Trebuchet MS"/>
              </a:rPr>
              <a:t>PCIe</a:t>
            </a:r>
            <a:r>
              <a:rPr lang="fr-FR" spc="-127" dirty="0">
                <a:solidFill>
                  <a:srgbClr val="7030A0"/>
                </a:solidFill>
                <a:latin typeface="Trebuchet MS"/>
                <a:cs typeface="Trebuchet MS"/>
              </a:rPr>
              <a:t>/AGP</a:t>
            </a:r>
            <a:r>
              <a:rPr lang="fr-FR" spc="-127" dirty="0" smtClean="0">
                <a:solidFill>
                  <a:srgbClr val="7030A0"/>
                </a:solidFill>
                <a:latin typeface="Trebuchet MS"/>
                <a:cs typeface="Trebuchet MS"/>
              </a:rPr>
              <a:t>.</a:t>
            </a:r>
            <a:r>
              <a:rPr lang="fr-FR" spc="-127" dirty="0">
                <a:latin typeface="Trebuchet MS"/>
                <a:cs typeface="Trebuchet MS"/>
              </a:rPr>
              <a:t>	</a:t>
            </a:r>
            <a:endParaRPr lang="fr-FR" spc="-127" dirty="0" smtClean="0">
              <a:latin typeface="Trebuchet MS"/>
              <a:cs typeface="Trebuchet MS"/>
            </a:endParaRPr>
          </a:p>
          <a:p>
            <a:pPr marL="242996" marR="414013" lvl="1">
              <a:lnSpc>
                <a:spcPct val="110000"/>
              </a:lnSpc>
              <a:spcBef>
                <a:spcPts val="1111"/>
              </a:spcBef>
              <a:buClr>
                <a:srgbClr val="2DA2BF"/>
              </a:buClr>
              <a:buSzPct val="69444"/>
              <a:tabLst>
                <a:tab pos="593093" algn="l"/>
                <a:tab pos="593668" algn="l"/>
              </a:tabLst>
            </a:pPr>
            <a:r>
              <a:rPr lang="fr-FR" spc="-127" dirty="0">
                <a:latin typeface="Trebuchet MS"/>
                <a:cs typeface="Trebuchet MS"/>
              </a:rPr>
              <a:t>	</a:t>
            </a:r>
            <a:r>
              <a:rPr lang="fr-FR" spc="-127" dirty="0" smtClean="0">
                <a:latin typeface="Trebuchet MS"/>
                <a:cs typeface="Trebuchet MS"/>
              </a:rPr>
              <a:t>Il peut contenir un processeur graphique pour les ordinateurs 	d’entrée de gamme.</a:t>
            </a:r>
            <a:endParaRPr lang="fr-FR" dirty="0">
              <a:latin typeface="Trebuchet MS"/>
              <a:cs typeface="Trebuchet MS"/>
            </a:endParaRPr>
          </a:p>
          <a:p>
            <a:pPr marL="593093" marR="85797" lvl="1" indent="-350097">
              <a:lnSpc>
                <a:spcPct val="110000"/>
              </a:lnSpc>
              <a:spcBef>
                <a:spcPts val="1088"/>
              </a:spcBef>
              <a:buClr>
                <a:srgbClr val="2DA2BF"/>
              </a:buClr>
              <a:buSzPct val="69444"/>
              <a:buFont typeface="Wingdings"/>
              <a:buChar char=""/>
              <a:tabLst>
                <a:tab pos="593093" algn="l"/>
                <a:tab pos="593668" algn="l"/>
              </a:tabLst>
            </a:pPr>
            <a:r>
              <a:rPr lang="fr-FR" spc="-95" dirty="0" smtClean="0">
                <a:latin typeface="Trebuchet MS"/>
                <a:cs typeface="Trebuchet MS"/>
              </a:rPr>
              <a:t>le</a:t>
            </a:r>
            <a:r>
              <a:rPr lang="fr-FR" spc="-109" dirty="0" smtClean="0">
                <a:latin typeface="Trebuchet MS"/>
                <a:cs typeface="Trebuchet MS"/>
              </a:rPr>
              <a:t> </a:t>
            </a:r>
            <a:r>
              <a:rPr lang="fr-FR" b="1" spc="-77" dirty="0" smtClean="0">
                <a:latin typeface="Trebuchet MS"/>
                <a:cs typeface="Trebuchet MS"/>
              </a:rPr>
              <a:t>South</a:t>
            </a:r>
            <a:r>
              <a:rPr lang="fr-FR" b="1" spc="-136" dirty="0" smtClean="0">
                <a:latin typeface="Trebuchet MS"/>
                <a:cs typeface="Trebuchet MS"/>
              </a:rPr>
              <a:t> </a:t>
            </a:r>
            <a:r>
              <a:rPr lang="fr-FR" b="1" spc="-91" dirty="0" smtClean="0">
                <a:latin typeface="Trebuchet MS"/>
                <a:cs typeface="Trebuchet MS"/>
              </a:rPr>
              <a:t>bridge</a:t>
            </a:r>
            <a:r>
              <a:rPr lang="fr-FR" b="1" spc="-127" dirty="0" smtClean="0">
                <a:latin typeface="Trebuchet MS"/>
                <a:cs typeface="Trebuchet MS"/>
              </a:rPr>
              <a:t> </a:t>
            </a:r>
            <a:r>
              <a:rPr lang="fr-FR" spc="-163" dirty="0" smtClean="0">
                <a:latin typeface="Trebuchet MS"/>
                <a:cs typeface="Trebuchet MS"/>
              </a:rPr>
              <a:t>:</a:t>
            </a:r>
            <a:r>
              <a:rPr lang="fr-FR" spc="-122" dirty="0" smtClean="0">
                <a:latin typeface="Trebuchet MS"/>
                <a:cs typeface="Trebuchet MS"/>
              </a:rPr>
              <a:t> </a:t>
            </a:r>
            <a:r>
              <a:rPr lang="fr-FR" spc="-86" dirty="0" smtClean="0">
                <a:solidFill>
                  <a:srgbClr val="7030A0"/>
                </a:solidFill>
                <a:latin typeface="Trebuchet MS"/>
                <a:cs typeface="Trebuchet MS"/>
              </a:rPr>
              <a:t>Interface</a:t>
            </a:r>
            <a:r>
              <a:rPr lang="fr-FR" spc="-122" dirty="0" smtClean="0">
                <a:solidFill>
                  <a:srgbClr val="7030A0"/>
                </a:solidFill>
                <a:latin typeface="Trebuchet MS"/>
                <a:cs typeface="Trebuchet MS"/>
              </a:rPr>
              <a:t> </a:t>
            </a:r>
            <a:r>
              <a:rPr lang="fr-FR" spc="-73" dirty="0" smtClean="0">
                <a:solidFill>
                  <a:srgbClr val="7030A0"/>
                </a:solidFill>
                <a:latin typeface="Trebuchet MS"/>
                <a:cs typeface="Trebuchet MS"/>
              </a:rPr>
              <a:t>les</a:t>
            </a:r>
            <a:r>
              <a:rPr lang="fr-FR" spc="-109" dirty="0" smtClean="0">
                <a:solidFill>
                  <a:srgbClr val="7030A0"/>
                </a:solidFill>
                <a:latin typeface="Trebuchet MS"/>
                <a:cs typeface="Trebuchet MS"/>
              </a:rPr>
              <a:t> </a:t>
            </a:r>
            <a:r>
              <a:rPr lang="fr-FR" spc="-59" dirty="0" smtClean="0">
                <a:solidFill>
                  <a:srgbClr val="7030A0"/>
                </a:solidFill>
                <a:latin typeface="Trebuchet MS"/>
                <a:cs typeface="Trebuchet MS"/>
              </a:rPr>
              <a:t>slots</a:t>
            </a:r>
            <a:r>
              <a:rPr lang="fr-FR" spc="-122" dirty="0" smtClean="0">
                <a:solidFill>
                  <a:srgbClr val="7030A0"/>
                </a:solidFill>
                <a:latin typeface="Trebuchet MS"/>
                <a:cs typeface="Trebuchet MS"/>
              </a:rPr>
              <a:t> </a:t>
            </a:r>
            <a:r>
              <a:rPr lang="fr-FR" spc="-103" dirty="0" smtClean="0">
                <a:solidFill>
                  <a:srgbClr val="7030A0"/>
                </a:solidFill>
                <a:latin typeface="Trebuchet MS"/>
                <a:cs typeface="Trebuchet MS"/>
              </a:rPr>
              <a:t>PCI,</a:t>
            </a:r>
            <a:r>
              <a:rPr lang="fr-FR" spc="-127" dirty="0" smtClean="0">
                <a:solidFill>
                  <a:srgbClr val="7030A0"/>
                </a:solidFill>
                <a:latin typeface="Trebuchet MS"/>
                <a:cs typeface="Trebuchet MS"/>
              </a:rPr>
              <a:t> </a:t>
            </a:r>
            <a:r>
              <a:rPr lang="fr-FR" spc="-73" dirty="0" smtClean="0">
                <a:solidFill>
                  <a:srgbClr val="7030A0"/>
                </a:solidFill>
                <a:latin typeface="Trebuchet MS"/>
                <a:cs typeface="Trebuchet MS"/>
              </a:rPr>
              <a:t>les</a:t>
            </a:r>
            <a:r>
              <a:rPr lang="fr-FR" spc="-113" dirty="0" smtClean="0">
                <a:solidFill>
                  <a:srgbClr val="7030A0"/>
                </a:solidFill>
                <a:latin typeface="Trebuchet MS"/>
                <a:cs typeface="Trebuchet MS"/>
              </a:rPr>
              <a:t> </a:t>
            </a:r>
            <a:r>
              <a:rPr lang="fr-FR" spc="-73" dirty="0" smtClean="0">
                <a:solidFill>
                  <a:srgbClr val="7030A0"/>
                </a:solidFill>
                <a:latin typeface="Trebuchet MS"/>
                <a:cs typeface="Trebuchet MS"/>
              </a:rPr>
              <a:t>connecteurs</a:t>
            </a:r>
            <a:r>
              <a:rPr lang="fr-FR" spc="-100" dirty="0" smtClean="0">
                <a:solidFill>
                  <a:srgbClr val="7030A0"/>
                </a:solidFill>
                <a:latin typeface="Trebuchet MS"/>
                <a:cs typeface="Trebuchet MS"/>
              </a:rPr>
              <a:t> </a:t>
            </a:r>
            <a:r>
              <a:rPr lang="fr-FR" spc="-154" dirty="0" smtClean="0">
                <a:solidFill>
                  <a:srgbClr val="7030A0"/>
                </a:solidFill>
                <a:latin typeface="Trebuchet MS"/>
                <a:cs typeface="Trebuchet MS"/>
              </a:rPr>
              <a:t>E/S...</a:t>
            </a:r>
            <a:r>
              <a:rPr lang="fr-FR" spc="-131" dirty="0" smtClean="0">
                <a:solidFill>
                  <a:srgbClr val="7030A0"/>
                </a:solidFill>
                <a:latin typeface="Trebuchet MS"/>
                <a:cs typeface="Trebuchet MS"/>
              </a:rPr>
              <a:t> supervise l'interface Ethernet, USB</a:t>
            </a:r>
          </a:p>
          <a:p>
            <a:pPr marL="242996" marR="85797" lvl="1">
              <a:lnSpc>
                <a:spcPct val="110000"/>
              </a:lnSpc>
              <a:spcBef>
                <a:spcPts val="1088"/>
              </a:spcBef>
              <a:buClr>
                <a:srgbClr val="2DA2BF"/>
              </a:buClr>
              <a:buSzPct val="69444"/>
              <a:tabLst>
                <a:tab pos="593093" algn="l"/>
                <a:tab pos="593668" algn="l"/>
              </a:tabLst>
            </a:pPr>
            <a:r>
              <a:rPr lang="fr-FR" spc="-131" dirty="0">
                <a:solidFill>
                  <a:srgbClr val="000065"/>
                </a:solidFill>
                <a:latin typeface="Trebuchet MS"/>
                <a:cs typeface="Trebuchet MS"/>
              </a:rPr>
              <a:t>	</a:t>
            </a:r>
            <a:r>
              <a:rPr lang="fr-FR" spc="-68" dirty="0" smtClean="0">
                <a:latin typeface="Trebuchet MS"/>
                <a:cs typeface="Trebuchet MS"/>
              </a:rPr>
              <a:t>Il peut </a:t>
            </a:r>
            <a:r>
              <a:rPr lang="fr-FR" spc="-68" dirty="0">
                <a:latin typeface="Trebuchet MS"/>
                <a:cs typeface="Trebuchet MS"/>
              </a:rPr>
              <a:t>intégrer des dispositifs additionnels tels qu’un contrôleur </a:t>
            </a:r>
            <a:r>
              <a:rPr lang="fr-FR" spc="-68" dirty="0" smtClean="0">
                <a:latin typeface="Trebuchet MS"/>
                <a:cs typeface="Trebuchet MS"/>
              </a:rPr>
              <a:t>	RAID </a:t>
            </a:r>
            <a:r>
              <a:rPr lang="fr-FR" spc="-68" dirty="0">
                <a:latin typeface="Trebuchet MS"/>
                <a:cs typeface="Trebuchet MS"/>
              </a:rPr>
              <a:t>ou un codec audio (carte son) intégré</a:t>
            </a:r>
            <a:endParaRPr lang="fr-FR" dirty="0">
              <a:latin typeface="Trebuchet MS"/>
              <a:cs typeface="Trebuchet MS"/>
            </a:endParaRPr>
          </a:p>
          <a:p>
            <a:pPr marL="242996" marR="85797" lvl="1">
              <a:lnSpc>
                <a:spcPct val="110000"/>
              </a:lnSpc>
              <a:spcBef>
                <a:spcPts val="1088"/>
              </a:spcBef>
              <a:buClr>
                <a:srgbClr val="2DA2BF"/>
              </a:buClr>
              <a:buSzPct val="69444"/>
              <a:tabLst>
                <a:tab pos="593093" algn="l"/>
                <a:tab pos="593668" algn="l"/>
              </a:tabLst>
            </a:pPr>
            <a:r>
              <a:rPr lang="fr-FR" spc="-103" dirty="0" smtClean="0">
                <a:latin typeface="Trebuchet MS"/>
                <a:cs typeface="Trebuchet MS"/>
              </a:rPr>
              <a:t>Il est fréquent que le « </a:t>
            </a:r>
            <a:r>
              <a:rPr lang="fr-FR" spc="-103" dirty="0" err="1" smtClean="0">
                <a:latin typeface="Trebuchet MS"/>
                <a:cs typeface="Trebuchet MS"/>
              </a:rPr>
              <a:t>northbridge</a:t>
            </a:r>
            <a:r>
              <a:rPr lang="fr-FR" spc="-103" dirty="0" smtClean="0">
                <a:latin typeface="Trebuchet MS"/>
                <a:cs typeface="Trebuchet MS"/>
              </a:rPr>
              <a:t> » soit intégré au « </a:t>
            </a:r>
            <a:r>
              <a:rPr lang="fr-FR" spc="-103" dirty="0" err="1" smtClean="0">
                <a:latin typeface="Trebuchet MS"/>
                <a:cs typeface="Trebuchet MS"/>
              </a:rPr>
              <a:t>southbridge</a:t>
            </a:r>
            <a:r>
              <a:rPr lang="fr-FR" spc="-103" dirty="0" smtClean="0">
                <a:latin typeface="Trebuchet MS"/>
                <a:cs typeface="Trebuchet MS"/>
              </a:rPr>
              <a:t> » sur une seule matrice</a:t>
            </a:r>
            <a:endParaRPr dirty="0" smtClean="0">
              <a:latin typeface="Trebuchet MS"/>
              <a:cs typeface="Trebuchet MS"/>
            </a:endParaRPr>
          </a:p>
        </p:txBody>
      </p:sp>
      <p:sp>
        <p:nvSpPr>
          <p:cNvPr id="8" name="object 8"/>
          <p:cNvSpPr txBox="1">
            <a:spLocks noGrp="1"/>
          </p:cNvSpPr>
          <p:nvPr>
            <p:ph type="sldNum" sz="quarter" idx="7"/>
          </p:nvPr>
        </p:nvSpPr>
        <p:spPr>
          <a:xfrm>
            <a:off x="9055708" y="5862967"/>
            <a:ext cx="2487537" cy="133050"/>
          </a:xfrm>
          <a:prstGeom prst="rect">
            <a:avLst/>
          </a:prstGeom>
        </p:spPr>
        <p:txBody>
          <a:bodyPr vert="horz" wrap="square" lIns="0" tIns="0" rIns="0" bIns="0" rtlCol="0" anchor="ctr">
            <a:spAutoFit/>
          </a:bodyPr>
          <a:lstStyle/>
          <a:p>
            <a:pPr marL="23033">
              <a:lnSpc>
                <a:spcPts val="1084"/>
              </a:lnSpc>
            </a:pPr>
            <a:endParaRPr dirty="0"/>
          </a:p>
        </p:txBody>
      </p:sp>
      <p:pic>
        <p:nvPicPr>
          <p:cNvPr id="9" name="Picture 2" descr="https://upload.wikimedia.org/wikipedia/commons/thumb/f/f7/Motherboard_diagram_fr.svg/370px-Motherboard_diagram_fr.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2318" y="976356"/>
            <a:ext cx="3524250" cy="542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653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p:nvPr/>
        </p:nvSpPr>
        <p:spPr>
          <a:xfrm>
            <a:off x="2063178" y="542052"/>
            <a:ext cx="1541957" cy="320985"/>
          </a:xfrm>
          <a:prstGeom prst="rect">
            <a:avLst/>
          </a:prstGeom>
          <a:blipFill>
            <a:blip r:embed="rId5" cstate="print"/>
            <a:stretch>
              <a:fillRect/>
            </a:stretch>
          </a:blipFill>
        </p:spPr>
        <p:txBody>
          <a:bodyPr wrap="square" lIns="0" tIns="0" rIns="0" bIns="0" rtlCol="0"/>
          <a:lstStyle/>
          <a:p>
            <a:endParaRPr sz="1632"/>
          </a:p>
        </p:txBody>
      </p:sp>
      <p:sp>
        <p:nvSpPr>
          <p:cNvPr id="7" name="object 7"/>
          <p:cNvSpPr txBox="1"/>
          <p:nvPr/>
        </p:nvSpPr>
        <p:spPr>
          <a:xfrm>
            <a:off x="652914" y="1013801"/>
            <a:ext cx="7027866" cy="4700733"/>
          </a:xfrm>
          <a:prstGeom prst="rect">
            <a:avLst/>
          </a:prstGeom>
        </p:spPr>
        <p:txBody>
          <a:bodyPr vert="horz" wrap="square" lIns="0" tIns="11516" rIns="0" bIns="0" rtlCol="0">
            <a:spAutoFit/>
          </a:bodyPr>
          <a:lstStyle/>
          <a:p>
            <a:pPr marL="11516" marR="271786">
              <a:lnSpc>
                <a:spcPct val="120000"/>
              </a:lnSpc>
              <a:spcBef>
                <a:spcPts val="91"/>
              </a:spcBef>
            </a:pPr>
            <a:r>
              <a:rPr sz="2539" spc="-103" dirty="0">
                <a:solidFill>
                  <a:srgbClr val="000065"/>
                </a:solidFill>
                <a:latin typeface="Trebuchet MS"/>
                <a:cs typeface="Trebuchet MS"/>
              </a:rPr>
              <a:t>Ensemble</a:t>
            </a:r>
            <a:r>
              <a:rPr sz="2539" spc="-195" dirty="0">
                <a:solidFill>
                  <a:srgbClr val="000065"/>
                </a:solidFill>
                <a:latin typeface="Trebuchet MS"/>
                <a:cs typeface="Trebuchet MS"/>
              </a:rPr>
              <a:t> </a:t>
            </a:r>
            <a:r>
              <a:rPr sz="2539" spc="-103" dirty="0">
                <a:solidFill>
                  <a:srgbClr val="000065"/>
                </a:solidFill>
                <a:latin typeface="Trebuchet MS"/>
                <a:cs typeface="Trebuchet MS"/>
              </a:rPr>
              <a:t>de</a:t>
            </a:r>
            <a:r>
              <a:rPr sz="2539" spc="-185" dirty="0">
                <a:solidFill>
                  <a:srgbClr val="000065"/>
                </a:solidFill>
                <a:latin typeface="Trebuchet MS"/>
                <a:cs typeface="Trebuchet MS"/>
              </a:rPr>
              <a:t> </a:t>
            </a:r>
            <a:r>
              <a:rPr sz="2539" spc="-131" dirty="0">
                <a:solidFill>
                  <a:srgbClr val="000065"/>
                </a:solidFill>
                <a:latin typeface="Trebuchet MS"/>
                <a:cs typeface="Trebuchet MS"/>
              </a:rPr>
              <a:t>fils</a:t>
            </a:r>
            <a:r>
              <a:rPr sz="2539" spc="-190" dirty="0">
                <a:solidFill>
                  <a:srgbClr val="000065"/>
                </a:solidFill>
                <a:latin typeface="Trebuchet MS"/>
                <a:cs typeface="Trebuchet MS"/>
              </a:rPr>
              <a:t> </a:t>
            </a:r>
            <a:r>
              <a:rPr sz="2539" spc="-103" dirty="0">
                <a:solidFill>
                  <a:srgbClr val="000065"/>
                </a:solidFill>
                <a:latin typeface="Trebuchet MS"/>
                <a:cs typeface="Trebuchet MS"/>
              </a:rPr>
              <a:t>de</a:t>
            </a:r>
            <a:r>
              <a:rPr sz="2539" spc="-190" dirty="0">
                <a:solidFill>
                  <a:srgbClr val="000065"/>
                </a:solidFill>
                <a:latin typeface="Trebuchet MS"/>
                <a:cs typeface="Trebuchet MS"/>
              </a:rPr>
              <a:t> </a:t>
            </a:r>
            <a:r>
              <a:rPr sz="2539" spc="-127" dirty="0">
                <a:solidFill>
                  <a:srgbClr val="000065"/>
                </a:solidFill>
                <a:latin typeface="Trebuchet MS"/>
                <a:cs typeface="Trebuchet MS"/>
              </a:rPr>
              <a:t>cuivre</a:t>
            </a:r>
            <a:r>
              <a:rPr sz="2539" spc="-190" dirty="0">
                <a:solidFill>
                  <a:srgbClr val="000065"/>
                </a:solidFill>
                <a:latin typeface="Trebuchet MS"/>
                <a:cs typeface="Trebuchet MS"/>
              </a:rPr>
              <a:t> </a:t>
            </a:r>
            <a:r>
              <a:rPr sz="2539" spc="-136" dirty="0">
                <a:solidFill>
                  <a:srgbClr val="000065"/>
                </a:solidFill>
                <a:latin typeface="Trebuchet MS"/>
                <a:cs typeface="Trebuchet MS"/>
              </a:rPr>
              <a:t>reliant</a:t>
            </a:r>
            <a:r>
              <a:rPr sz="2539" spc="-195" dirty="0">
                <a:solidFill>
                  <a:srgbClr val="000065"/>
                </a:solidFill>
                <a:latin typeface="Trebuchet MS"/>
                <a:cs typeface="Trebuchet MS"/>
              </a:rPr>
              <a:t> </a:t>
            </a:r>
            <a:r>
              <a:rPr sz="2539" spc="-113" dirty="0">
                <a:solidFill>
                  <a:srgbClr val="000065"/>
                </a:solidFill>
                <a:latin typeface="Trebuchet MS"/>
                <a:cs typeface="Trebuchet MS"/>
              </a:rPr>
              <a:t>les</a:t>
            </a:r>
            <a:r>
              <a:rPr sz="2539" spc="-185" dirty="0">
                <a:solidFill>
                  <a:srgbClr val="000065"/>
                </a:solidFill>
                <a:latin typeface="Trebuchet MS"/>
                <a:cs typeface="Trebuchet MS"/>
              </a:rPr>
              <a:t> </a:t>
            </a:r>
            <a:r>
              <a:rPr sz="2539" spc="-131" dirty="0">
                <a:solidFill>
                  <a:srgbClr val="000065"/>
                </a:solidFill>
                <a:latin typeface="Trebuchet MS"/>
                <a:cs typeface="Trebuchet MS"/>
              </a:rPr>
              <a:t>différents</a:t>
            </a:r>
            <a:r>
              <a:rPr sz="2539" spc="-199" dirty="0">
                <a:solidFill>
                  <a:srgbClr val="000065"/>
                </a:solidFill>
                <a:latin typeface="Trebuchet MS"/>
                <a:cs typeface="Trebuchet MS"/>
              </a:rPr>
              <a:t> </a:t>
            </a:r>
            <a:r>
              <a:rPr sz="2539" spc="-41" dirty="0">
                <a:solidFill>
                  <a:srgbClr val="000065"/>
                </a:solidFill>
                <a:latin typeface="Trebuchet MS"/>
                <a:cs typeface="Trebuchet MS"/>
              </a:rPr>
              <a:t>sous  </a:t>
            </a:r>
            <a:r>
              <a:rPr sz="2539" spc="-95" dirty="0">
                <a:solidFill>
                  <a:srgbClr val="000065"/>
                </a:solidFill>
                <a:latin typeface="Trebuchet MS"/>
                <a:cs typeface="Trebuchet MS"/>
              </a:rPr>
              <a:t>ensembles </a:t>
            </a:r>
            <a:r>
              <a:rPr sz="2539" spc="-141" dirty="0">
                <a:solidFill>
                  <a:srgbClr val="000065"/>
                </a:solidFill>
                <a:latin typeface="Trebuchet MS"/>
                <a:cs typeface="Trebuchet MS"/>
              </a:rPr>
              <a:t>d’un </a:t>
            </a:r>
            <a:r>
              <a:rPr sz="2539" spc="-109" dirty="0">
                <a:solidFill>
                  <a:srgbClr val="000065"/>
                </a:solidFill>
                <a:latin typeface="Trebuchet MS"/>
                <a:cs typeface="Trebuchet MS"/>
              </a:rPr>
              <a:t>ordinateur</a:t>
            </a:r>
            <a:r>
              <a:rPr sz="2539" spc="-336" dirty="0">
                <a:solidFill>
                  <a:srgbClr val="000065"/>
                </a:solidFill>
                <a:latin typeface="Trebuchet MS"/>
                <a:cs typeface="Trebuchet MS"/>
              </a:rPr>
              <a:t> </a:t>
            </a:r>
            <a:r>
              <a:rPr sz="2539" spc="-254" dirty="0">
                <a:solidFill>
                  <a:srgbClr val="000065"/>
                </a:solidFill>
                <a:latin typeface="Trebuchet MS"/>
                <a:cs typeface="Trebuchet MS"/>
              </a:rPr>
              <a:t>:</a:t>
            </a:r>
            <a:endParaRPr sz="2539" dirty="0">
              <a:latin typeface="Trebuchet MS"/>
              <a:cs typeface="Trebuchet MS"/>
            </a:endParaRPr>
          </a:p>
          <a:p>
            <a:pPr marL="704801" marR="88100" indent="-183110">
              <a:lnSpc>
                <a:spcPct val="120000"/>
              </a:lnSpc>
              <a:buClr>
                <a:srgbClr val="2DA2BF"/>
              </a:buClr>
              <a:buSzPct val="75000"/>
              <a:buFont typeface="Wingdings"/>
              <a:buChar char=""/>
              <a:tabLst>
                <a:tab pos="705377" algn="l"/>
              </a:tabLst>
            </a:pPr>
            <a:r>
              <a:rPr sz="2539" spc="-82" dirty="0">
                <a:solidFill>
                  <a:srgbClr val="000065"/>
                </a:solidFill>
                <a:latin typeface="Trebuchet MS"/>
                <a:cs typeface="Trebuchet MS"/>
              </a:rPr>
              <a:t>Assurent </a:t>
            </a:r>
            <a:r>
              <a:rPr sz="2539" spc="-145" dirty="0">
                <a:solidFill>
                  <a:srgbClr val="000065"/>
                </a:solidFill>
                <a:latin typeface="Trebuchet MS"/>
                <a:cs typeface="Trebuchet MS"/>
              </a:rPr>
              <a:t>la </a:t>
            </a:r>
            <a:r>
              <a:rPr sz="2539" spc="-131" dirty="0">
                <a:solidFill>
                  <a:srgbClr val="000065"/>
                </a:solidFill>
                <a:latin typeface="Trebuchet MS"/>
                <a:cs typeface="Trebuchet MS"/>
              </a:rPr>
              <a:t>circulation </a:t>
            </a:r>
            <a:r>
              <a:rPr sz="2539" spc="-82" dirty="0">
                <a:solidFill>
                  <a:srgbClr val="000065"/>
                </a:solidFill>
                <a:latin typeface="Trebuchet MS"/>
                <a:cs typeface="Trebuchet MS"/>
              </a:rPr>
              <a:t>des </a:t>
            </a:r>
            <a:r>
              <a:rPr sz="2539" spc="-77" dirty="0">
                <a:solidFill>
                  <a:srgbClr val="000065"/>
                </a:solidFill>
                <a:latin typeface="Trebuchet MS"/>
                <a:cs typeface="Trebuchet MS"/>
              </a:rPr>
              <a:t>données </a:t>
            </a:r>
            <a:r>
              <a:rPr sz="2539" spc="-91" dirty="0">
                <a:solidFill>
                  <a:srgbClr val="000065"/>
                </a:solidFill>
                <a:latin typeface="Trebuchet MS"/>
                <a:cs typeface="Trebuchet MS"/>
              </a:rPr>
              <a:t>en</a:t>
            </a:r>
            <a:r>
              <a:rPr sz="2539" spc="-580" dirty="0">
                <a:solidFill>
                  <a:srgbClr val="000065"/>
                </a:solidFill>
                <a:latin typeface="Trebuchet MS"/>
                <a:cs typeface="Trebuchet MS"/>
              </a:rPr>
              <a:t> </a:t>
            </a:r>
            <a:r>
              <a:rPr sz="2539" spc="-141" dirty="0">
                <a:solidFill>
                  <a:srgbClr val="000065"/>
                </a:solidFill>
                <a:latin typeface="Trebuchet MS"/>
                <a:cs typeface="Trebuchet MS"/>
              </a:rPr>
              <a:t>parallèle  </a:t>
            </a:r>
            <a:r>
              <a:rPr sz="2539" spc="-127" dirty="0">
                <a:solidFill>
                  <a:srgbClr val="000065"/>
                </a:solidFill>
                <a:latin typeface="Trebuchet MS"/>
                <a:cs typeface="Trebuchet MS"/>
              </a:rPr>
              <a:t>entre </a:t>
            </a:r>
            <a:r>
              <a:rPr sz="2539" spc="-113" dirty="0">
                <a:solidFill>
                  <a:srgbClr val="000065"/>
                </a:solidFill>
                <a:latin typeface="Trebuchet MS"/>
                <a:cs typeface="Trebuchet MS"/>
              </a:rPr>
              <a:t>les éléments </a:t>
            </a:r>
            <a:r>
              <a:rPr sz="2539" spc="-73" dirty="0">
                <a:solidFill>
                  <a:srgbClr val="000065"/>
                </a:solidFill>
                <a:latin typeface="Trebuchet MS"/>
                <a:cs typeface="Trebuchet MS"/>
              </a:rPr>
              <a:t>du</a:t>
            </a:r>
            <a:r>
              <a:rPr sz="2539" spc="-426" dirty="0">
                <a:solidFill>
                  <a:srgbClr val="000065"/>
                </a:solidFill>
                <a:latin typeface="Trebuchet MS"/>
                <a:cs typeface="Trebuchet MS"/>
              </a:rPr>
              <a:t> </a:t>
            </a:r>
            <a:r>
              <a:rPr sz="2539" spc="-190" dirty="0">
                <a:solidFill>
                  <a:srgbClr val="000065"/>
                </a:solidFill>
                <a:latin typeface="Trebuchet MS"/>
                <a:cs typeface="Trebuchet MS"/>
              </a:rPr>
              <a:t>PC.</a:t>
            </a:r>
            <a:endParaRPr sz="2539" dirty="0">
              <a:latin typeface="Trebuchet MS"/>
              <a:cs typeface="Trebuchet MS"/>
            </a:endParaRPr>
          </a:p>
          <a:p>
            <a:pPr marL="704801" marR="210749" indent="-183110">
              <a:lnSpc>
                <a:spcPct val="120000"/>
              </a:lnSpc>
              <a:buClr>
                <a:srgbClr val="2DA2BF"/>
              </a:buClr>
              <a:buSzPct val="75000"/>
              <a:buFont typeface="Wingdings"/>
              <a:buChar char=""/>
              <a:tabLst>
                <a:tab pos="705377" algn="l"/>
              </a:tabLst>
            </a:pPr>
            <a:r>
              <a:rPr sz="2539" spc="-109" dirty="0">
                <a:solidFill>
                  <a:srgbClr val="000065"/>
                </a:solidFill>
                <a:latin typeface="Trebuchet MS"/>
                <a:cs typeface="Trebuchet MS"/>
              </a:rPr>
              <a:t>Orchestrés </a:t>
            </a:r>
            <a:r>
              <a:rPr sz="2539" spc="-103" dirty="0">
                <a:solidFill>
                  <a:srgbClr val="000065"/>
                </a:solidFill>
                <a:latin typeface="Trebuchet MS"/>
                <a:cs typeface="Trebuchet MS"/>
              </a:rPr>
              <a:t>par </a:t>
            </a:r>
            <a:r>
              <a:rPr sz="2539" spc="-150" dirty="0">
                <a:solidFill>
                  <a:srgbClr val="000065"/>
                </a:solidFill>
                <a:latin typeface="Trebuchet MS"/>
                <a:cs typeface="Trebuchet MS"/>
              </a:rPr>
              <a:t>le </a:t>
            </a:r>
            <a:r>
              <a:rPr sz="2539" spc="-118" dirty="0">
                <a:solidFill>
                  <a:srgbClr val="000065"/>
                </a:solidFill>
                <a:latin typeface="Trebuchet MS"/>
                <a:cs typeface="Trebuchet MS"/>
              </a:rPr>
              <a:t>chipset </a:t>
            </a:r>
            <a:r>
              <a:rPr sz="2539" spc="-91" dirty="0">
                <a:solidFill>
                  <a:srgbClr val="000065"/>
                </a:solidFill>
                <a:latin typeface="Trebuchet MS"/>
                <a:cs typeface="Trebuchet MS"/>
              </a:rPr>
              <a:t>en </a:t>
            </a:r>
            <a:r>
              <a:rPr sz="2539" spc="-118" dirty="0">
                <a:solidFill>
                  <a:srgbClr val="000065"/>
                </a:solidFill>
                <a:latin typeface="Trebuchet MS"/>
                <a:cs typeface="Trebuchet MS"/>
              </a:rPr>
              <a:t>collaboration</a:t>
            </a:r>
            <a:r>
              <a:rPr sz="2539" spc="-571" dirty="0">
                <a:solidFill>
                  <a:srgbClr val="000065"/>
                </a:solidFill>
                <a:latin typeface="Trebuchet MS"/>
                <a:cs typeface="Trebuchet MS"/>
              </a:rPr>
              <a:t> </a:t>
            </a:r>
            <a:r>
              <a:rPr sz="2539" spc="-150" dirty="0">
                <a:solidFill>
                  <a:srgbClr val="000065"/>
                </a:solidFill>
                <a:latin typeface="Trebuchet MS"/>
                <a:cs typeface="Trebuchet MS"/>
              </a:rPr>
              <a:t>avec  le</a:t>
            </a:r>
            <a:r>
              <a:rPr sz="2539" spc="-199" dirty="0">
                <a:solidFill>
                  <a:srgbClr val="000065"/>
                </a:solidFill>
                <a:latin typeface="Trebuchet MS"/>
                <a:cs typeface="Trebuchet MS"/>
              </a:rPr>
              <a:t> </a:t>
            </a:r>
            <a:r>
              <a:rPr sz="2539" spc="-131" dirty="0">
                <a:solidFill>
                  <a:srgbClr val="000065"/>
                </a:solidFill>
                <a:latin typeface="Trebuchet MS"/>
                <a:cs typeface="Trebuchet MS"/>
              </a:rPr>
              <a:t>microprocesseur.</a:t>
            </a:r>
            <a:endParaRPr sz="2539" dirty="0">
              <a:latin typeface="Trebuchet MS"/>
              <a:cs typeface="Trebuchet MS"/>
            </a:endParaRPr>
          </a:p>
          <a:p>
            <a:pPr marL="704801" marR="4607" indent="-183110">
              <a:lnSpc>
                <a:spcPct val="120000"/>
              </a:lnSpc>
              <a:buClr>
                <a:srgbClr val="2DA2BF"/>
              </a:buClr>
              <a:buSzPct val="75000"/>
              <a:buFont typeface="Wingdings"/>
              <a:buChar char=""/>
              <a:tabLst>
                <a:tab pos="705377" algn="l"/>
              </a:tabLst>
            </a:pPr>
            <a:r>
              <a:rPr sz="2539" spc="-136" dirty="0">
                <a:solidFill>
                  <a:srgbClr val="000065"/>
                </a:solidFill>
                <a:latin typeface="Trebuchet MS"/>
                <a:cs typeface="Trebuchet MS"/>
              </a:rPr>
              <a:t>Permettent </a:t>
            </a:r>
            <a:r>
              <a:rPr sz="2539" spc="-168" dirty="0">
                <a:solidFill>
                  <a:srgbClr val="000065"/>
                </a:solidFill>
                <a:latin typeface="Trebuchet MS"/>
                <a:cs typeface="Trebuchet MS"/>
              </a:rPr>
              <a:t>l </a:t>
            </a:r>
            <a:r>
              <a:rPr sz="2539" spc="-195" dirty="0">
                <a:solidFill>
                  <a:srgbClr val="000065"/>
                </a:solidFill>
                <a:latin typeface="Trebuchet MS"/>
                <a:cs typeface="Trebuchet MS"/>
              </a:rPr>
              <a:t>’ajout </a:t>
            </a:r>
            <a:r>
              <a:rPr sz="2539" spc="-103" dirty="0">
                <a:solidFill>
                  <a:srgbClr val="000065"/>
                </a:solidFill>
                <a:latin typeface="Trebuchet MS"/>
                <a:cs typeface="Trebuchet MS"/>
              </a:rPr>
              <a:t>de </a:t>
            </a:r>
            <a:r>
              <a:rPr sz="2539" spc="-100" dirty="0">
                <a:solidFill>
                  <a:srgbClr val="000065"/>
                </a:solidFill>
                <a:latin typeface="Trebuchet MS"/>
                <a:cs typeface="Trebuchet MS"/>
              </a:rPr>
              <a:t>périphériques </a:t>
            </a:r>
            <a:r>
              <a:rPr sz="2539" spc="-109" dirty="0">
                <a:solidFill>
                  <a:srgbClr val="000065"/>
                </a:solidFill>
                <a:latin typeface="Trebuchet MS"/>
                <a:cs typeface="Trebuchet MS"/>
              </a:rPr>
              <a:t>internes</a:t>
            </a:r>
            <a:r>
              <a:rPr sz="2539" spc="-453" dirty="0">
                <a:solidFill>
                  <a:srgbClr val="000065"/>
                </a:solidFill>
                <a:latin typeface="Trebuchet MS"/>
                <a:cs typeface="Trebuchet MS"/>
              </a:rPr>
              <a:t> </a:t>
            </a:r>
            <a:r>
              <a:rPr sz="2539" spc="-45" dirty="0">
                <a:solidFill>
                  <a:srgbClr val="000065"/>
                </a:solidFill>
                <a:latin typeface="Trebuchet MS"/>
                <a:cs typeface="Trebuchet MS"/>
              </a:rPr>
              <a:t>ou  </a:t>
            </a:r>
            <a:r>
              <a:rPr sz="2539" spc="-122" dirty="0">
                <a:solidFill>
                  <a:srgbClr val="000065"/>
                </a:solidFill>
                <a:latin typeface="Trebuchet MS"/>
                <a:cs typeface="Trebuchet MS"/>
              </a:rPr>
              <a:t>externes</a:t>
            </a:r>
            <a:endParaRPr sz="2539" dirty="0">
              <a:latin typeface="Trebuchet MS"/>
              <a:cs typeface="Trebuchet MS"/>
            </a:endParaRPr>
          </a:p>
          <a:p>
            <a:pPr marL="704801" marR="125528" indent="-183110">
              <a:lnSpc>
                <a:spcPct val="120000"/>
              </a:lnSpc>
              <a:buClr>
                <a:srgbClr val="2DA2BF"/>
              </a:buClr>
              <a:buSzPct val="75000"/>
              <a:buFont typeface="Wingdings"/>
              <a:buChar char=""/>
              <a:tabLst>
                <a:tab pos="705377" algn="l"/>
              </a:tabLst>
            </a:pPr>
            <a:r>
              <a:rPr sz="2539" spc="-100" dirty="0">
                <a:solidFill>
                  <a:srgbClr val="000065"/>
                </a:solidFill>
                <a:latin typeface="Trebuchet MS"/>
                <a:cs typeface="Trebuchet MS"/>
              </a:rPr>
              <a:t>Plusieurs</a:t>
            </a:r>
            <a:r>
              <a:rPr sz="2539" spc="-190" dirty="0">
                <a:solidFill>
                  <a:srgbClr val="000065"/>
                </a:solidFill>
                <a:latin typeface="Trebuchet MS"/>
                <a:cs typeface="Trebuchet MS"/>
              </a:rPr>
              <a:t> </a:t>
            </a:r>
            <a:r>
              <a:rPr sz="2539" spc="-59" dirty="0">
                <a:solidFill>
                  <a:srgbClr val="000065"/>
                </a:solidFill>
                <a:latin typeface="Trebuchet MS"/>
                <a:cs typeface="Trebuchet MS"/>
              </a:rPr>
              <a:t>bus</a:t>
            </a:r>
            <a:r>
              <a:rPr sz="2539" spc="-177" dirty="0">
                <a:solidFill>
                  <a:srgbClr val="000065"/>
                </a:solidFill>
                <a:latin typeface="Trebuchet MS"/>
                <a:cs typeface="Trebuchet MS"/>
              </a:rPr>
              <a:t> </a:t>
            </a:r>
            <a:r>
              <a:rPr sz="2539" spc="-68" dirty="0">
                <a:solidFill>
                  <a:srgbClr val="000065"/>
                </a:solidFill>
                <a:latin typeface="Trebuchet MS"/>
                <a:cs typeface="Trebuchet MS"/>
              </a:rPr>
              <a:t>sur</a:t>
            </a:r>
            <a:r>
              <a:rPr sz="2539" spc="-181" dirty="0">
                <a:solidFill>
                  <a:srgbClr val="000065"/>
                </a:solidFill>
                <a:latin typeface="Trebuchet MS"/>
                <a:cs typeface="Trebuchet MS"/>
              </a:rPr>
              <a:t> </a:t>
            </a:r>
            <a:r>
              <a:rPr sz="2539" spc="-82" dirty="0">
                <a:solidFill>
                  <a:srgbClr val="000065"/>
                </a:solidFill>
                <a:latin typeface="Trebuchet MS"/>
                <a:cs typeface="Trebuchet MS"/>
              </a:rPr>
              <a:t>une</a:t>
            </a:r>
            <a:r>
              <a:rPr sz="2539" spc="-185" dirty="0">
                <a:solidFill>
                  <a:srgbClr val="000065"/>
                </a:solidFill>
                <a:latin typeface="Trebuchet MS"/>
                <a:cs typeface="Trebuchet MS"/>
              </a:rPr>
              <a:t> </a:t>
            </a:r>
            <a:r>
              <a:rPr sz="2539" spc="-150" dirty="0">
                <a:solidFill>
                  <a:srgbClr val="000065"/>
                </a:solidFill>
                <a:latin typeface="Trebuchet MS"/>
                <a:cs typeface="Trebuchet MS"/>
              </a:rPr>
              <a:t>carte</a:t>
            </a:r>
            <a:r>
              <a:rPr sz="2539" spc="-199" dirty="0">
                <a:solidFill>
                  <a:srgbClr val="000065"/>
                </a:solidFill>
                <a:latin typeface="Trebuchet MS"/>
                <a:cs typeface="Trebuchet MS"/>
              </a:rPr>
              <a:t> </a:t>
            </a:r>
            <a:r>
              <a:rPr sz="2539" spc="-118" dirty="0">
                <a:solidFill>
                  <a:srgbClr val="000065"/>
                </a:solidFill>
                <a:latin typeface="Trebuchet MS"/>
                <a:cs typeface="Trebuchet MS"/>
              </a:rPr>
              <a:t>mère</a:t>
            </a:r>
            <a:r>
              <a:rPr sz="2539" spc="-204" dirty="0">
                <a:solidFill>
                  <a:srgbClr val="000065"/>
                </a:solidFill>
                <a:latin typeface="Trebuchet MS"/>
                <a:cs typeface="Trebuchet MS"/>
              </a:rPr>
              <a:t> </a:t>
            </a:r>
            <a:r>
              <a:rPr sz="2539" spc="-254" dirty="0">
                <a:solidFill>
                  <a:srgbClr val="000065"/>
                </a:solidFill>
                <a:latin typeface="Trebuchet MS"/>
                <a:cs typeface="Trebuchet MS"/>
              </a:rPr>
              <a:t>:</a:t>
            </a:r>
            <a:r>
              <a:rPr sz="2539" spc="-190" dirty="0">
                <a:solidFill>
                  <a:srgbClr val="000065"/>
                </a:solidFill>
                <a:latin typeface="Trebuchet MS"/>
                <a:cs typeface="Trebuchet MS"/>
              </a:rPr>
              <a:t> </a:t>
            </a:r>
            <a:r>
              <a:rPr sz="2539" spc="-59" dirty="0">
                <a:solidFill>
                  <a:srgbClr val="000065"/>
                </a:solidFill>
                <a:latin typeface="Trebuchet MS"/>
                <a:cs typeface="Trebuchet MS"/>
              </a:rPr>
              <a:t>bus</a:t>
            </a:r>
            <a:r>
              <a:rPr sz="2539" spc="-172" dirty="0">
                <a:solidFill>
                  <a:srgbClr val="000065"/>
                </a:solidFill>
                <a:latin typeface="Trebuchet MS"/>
                <a:cs typeface="Trebuchet MS"/>
              </a:rPr>
              <a:t> </a:t>
            </a:r>
            <a:r>
              <a:rPr sz="2539" spc="-141" dirty="0">
                <a:solidFill>
                  <a:srgbClr val="000065"/>
                </a:solidFill>
                <a:latin typeface="Trebuchet MS"/>
                <a:cs typeface="Trebuchet MS"/>
              </a:rPr>
              <a:t>système,  </a:t>
            </a:r>
            <a:r>
              <a:rPr sz="2539" spc="-59" dirty="0">
                <a:solidFill>
                  <a:srgbClr val="000065"/>
                </a:solidFill>
                <a:latin typeface="Trebuchet MS"/>
                <a:cs typeface="Trebuchet MS"/>
              </a:rPr>
              <a:t>bus </a:t>
            </a:r>
            <a:r>
              <a:rPr sz="2539" spc="-159" dirty="0">
                <a:solidFill>
                  <a:srgbClr val="000065"/>
                </a:solidFill>
                <a:latin typeface="Trebuchet MS"/>
                <a:cs typeface="Trebuchet MS"/>
              </a:rPr>
              <a:t>PCI, </a:t>
            </a:r>
            <a:r>
              <a:rPr sz="2539" spc="-222" dirty="0">
                <a:solidFill>
                  <a:srgbClr val="000065"/>
                </a:solidFill>
                <a:latin typeface="Trebuchet MS"/>
                <a:cs typeface="Trebuchet MS"/>
              </a:rPr>
              <a:t>AGP, </a:t>
            </a:r>
            <a:r>
              <a:rPr sz="2539" spc="-113" dirty="0">
                <a:solidFill>
                  <a:srgbClr val="000065"/>
                </a:solidFill>
                <a:latin typeface="Trebuchet MS"/>
                <a:cs typeface="Trebuchet MS"/>
              </a:rPr>
              <a:t>PCI</a:t>
            </a:r>
            <a:r>
              <a:rPr sz="2539" spc="-336" dirty="0">
                <a:solidFill>
                  <a:srgbClr val="000065"/>
                </a:solidFill>
                <a:latin typeface="Trebuchet MS"/>
                <a:cs typeface="Trebuchet MS"/>
              </a:rPr>
              <a:t> </a:t>
            </a:r>
            <a:r>
              <a:rPr sz="2539" spc="-103" dirty="0">
                <a:solidFill>
                  <a:srgbClr val="000065"/>
                </a:solidFill>
                <a:latin typeface="Trebuchet MS"/>
                <a:cs typeface="Trebuchet MS"/>
              </a:rPr>
              <a:t>Express…</a:t>
            </a:r>
            <a:endParaRPr sz="2539" dirty="0">
              <a:latin typeface="Trebuchet MS"/>
              <a:cs typeface="Trebuchet MS"/>
            </a:endParaRPr>
          </a:p>
        </p:txBody>
      </p:sp>
      <p:sp>
        <p:nvSpPr>
          <p:cNvPr id="8" name="object 8"/>
          <p:cNvSpPr txBox="1">
            <a:spLocks noGrp="1"/>
          </p:cNvSpPr>
          <p:nvPr>
            <p:ph type="sldNum" sz="quarter" idx="7"/>
          </p:nvPr>
        </p:nvSpPr>
        <p:spPr>
          <a:xfrm>
            <a:off x="9055708" y="5862967"/>
            <a:ext cx="2487537" cy="133050"/>
          </a:xfrm>
          <a:prstGeom prst="rect">
            <a:avLst/>
          </a:prstGeom>
        </p:spPr>
        <p:txBody>
          <a:bodyPr vert="horz" wrap="square" lIns="0" tIns="0" rIns="0" bIns="0" rtlCol="0" anchor="ctr">
            <a:spAutoFit/>
          </a:bodyPr>
          <a:lstStyle/>
          <a:p>
            <a:pPr marL="23033">
              <a:lnSpc>
                <a:spcPts val="1084"/>
              </a:lnSpc>
            </a:pPr>
            <a:endParaRPr dirty="0"/>
          </a:p>
        </p:txBody>
      </p:sp>
      <p:pic>
        <p:nvPicPr>
          <p:cNvPr id="9" name="Picture 2" descr="https://upload.wikimedia.org/wikipedia/commons/thumb/f/f7/Motherboard_diagram_fr.svg/370px-Motherboard_diagram_fr.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2318" y="976356"/>
            <a:ext cx="3524250" cy="542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2382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p:nvPr/>
        </p:nvSpPr>
        <p:spPr>
          <a:xfrm>
            <a:off x="2063177" y="417674"/>
            <a:ext cx="6897762" cy="419105"/>
          </a:xfrm>
          <a:prstGeom prst="rect">
            <a:avLst/>
          </a:prstGeom>
          <a:blipFill>
            <a:blip r:embed="rId5" cstate="print"/>
            <a:stretch>
              <a:fillRect/>
            </a:stretch>
          </a:blipFill>
        </p:spPr>
        <p:txBody>
          <a:bodyPr wrap="square" lIns="0" tIns="0" rIns="0" bIns="0" rtlCol="0"/>
          <a:lstStyle/>
          <a:p>
            <a:endParaRPr sz="1632"/>
          </a:p>
        </p:txBody>
      </p:sp>
      <p:sp>
        <p:nvSpPr>
          <p:cNvPr id="7" name="object 7"/>
          <p:cNvSpPr txBox="1"/>
          <p:nvPr/>
        </p:nvSpPr>
        <p:spPr>
          <a:xfrm>
            <a:off x="271959" y="976356"/>
            <a:ext cx="7924416" cy="3207375"/>
          </a:xfrm>
          <a:prstGeom prst="rect">
            <a:avLst/>
          </a:prstGeom>
        </p:spPr>
        <p:txBody>
          <a:bodyPr vert="horz" wrap="square" lIns="0" tIns="11516" rIns="0" bIns="0" rtlCol="0">
            <a:spAutoFit/>
          </a:bodyPr>
          <a:lstStyle/>
          <a:p>
            <a:pPr marL="361614" marR="62764" indent="-350097">
              <a:spcBef>
                <a:spcPts val="91"/>
              </a:spcBef>
              <a:buClr>
                <a:srgbClr val="2DA2BF"/>
              </a:buClr>
              <a:buSzPct val="69642"/>
              <a:buFont typeface="Wingdings"/>
              <a:buChar char=""/>
              <a:tabLst>
                <a:tab pos="361614" algn="l"/>
                <a:tab pos="362190" algn="l"/>
              </a:tabLst>
            </a:pPr>
            <a:r>
              <a:rPr sz="2800" u="heavy" spc="-127" dirty="0">
                <a:solidFill>
                  <a:srgbClr val="000065"/>
                </a:solidFill>
                <a:uFill>
                  <a:solidFill>
                    <a:srgbClr val="000066"/>
                  </a:solidFill>
                </a:uFill>
                <a:latin typeface="Trebuchet MS"/>
                <a:cs typeface="Trebuchet MS"/>
              </a:rPr>
              <a:t>Canal</a:t>
            </a:r>
            <a:r>
              <a:rPr sz="2800" u="heavy" spc="-204" dirty="0">
                <a:solidFill>
                  <a:srgbClr val="000065"/>
                </a:solidFill>
                <a:uFill>
                  <a:solidFill>
                    <a:srgbClr val="000066"/>
                  </a:solidFill>
                </a:uFill>
                <a:latin typeface="Trebuchet MS"/>
                <a:cs typeface="Trebuchet MS"/>
              </a:rPr>
              <a:t> </a:t>
            </a:r>
            <a:r>
              <a:rPr sz="2800" u="heavy" spc="-103" dirty="0">
                <a:solidFill>
                  <a:srgbClr val="000065"/>
                </a:solidFill>
                <a:uFill>
                  <a:solidFill>
                    <a:srgbClr val="000066"/>
                  </a:solidFill>
                </a:uFill>
                <a:latin typeface="Trebuchet MS"/>
                <a:cs typeface="Trebuchet MS"/>
              </a:rPr>
              <a:t>de</a:t>
            </a:r>
            <a:r>
              <a:rPr sz="2800" u="heavy" spc="-185" dirty="0">
                <a:solidFill>
                  <a:srgbClr val="000065"/>
                </a:solidFill>
                <a:uFill>
                  <a:solidFill>
                    <a:srgbClr val="000066"/>
                  </a:solidFill>
                </a:uFill>
                <a:latin typeface="Trebuchet MS"/>
                <a:cs typeface="Trebuchet MS"/>
              </a:rPr>
              <a:t> </a:t>
            </a:r>
            <a:r>
              <a:rPr sz="2800" u="heavy" spc="-109" dirty="0">
                <a:solidFill>
                  <a:srgbClr val="000065"/>
                </a:solidFill>
                <a:uFill>
                  <a:solidFill>
                    <a:srgbClr val="000066"/>
                  </a:solidFill>
                </a:uFill>
                <a:latin typeface="Trebuchet MS"/>
                <a:cs typeface="Trebuchet MS"/>
              </a:rPr>
              <a:t>communication</a:t>
            </a:r>
            <a:r>
              <a:rPr sz="2800" spc="-177" dirty="0">
                <a:solidFill>
                  <a:srgbClr val="000065"/>
                </a:solidFill>
                <a:latin typeface="Trebuchet MS"/>
                <a:cs typeface="Trebuchet MS"/>
              </a:rPr>
              <a:t> </a:t>
            </a:r>
            <a:r>
              <a:rPr sz="2800" spc="-127" dirty="0">
                <a:solidFill>
                  <a:srgbClr val="000065"/>
                </a:solidFill>
                <a:latin typeface="Trebuchet MS"/>
                <a:cs typeface="Trebuchet MS"/>
              </a:rPr>
              <a:t>entre</a:t>
            </a:r>
            <a:r>
              <a:rPr sz="2800" spc="-199" dirty="0">
                <a:solidFill>
                  <a:srgbClr val="000065"/>
                </a:solidFill>
                <a:latin typeface="Trebuchet MS"/>
                <a:cs typeface="Trebuchet MS"/>
              </a:rPr>
              <a:t> </a:t>
            </a:r>
            <a:r>
              <a:rPr sz="2800" spc="-150" dirty="0">
                <a:solidFill>
                  <a:srgbClr val="000065"/>
                </a:solidFill>
                <a:latin typeface="Trebuchet MS"/>
                <a:cs typeface="Trebuchet MS"/>
              </a:rPr>
              <a:t>le</a:t>
            </a:r>
            <a:r>
              <a:rPr sz="2800" spc="-190" dirty="0">
                <a:solidFill>
                  <a:srgbClr val="000065"/>
                </a:solidFill>
                <a:latin typeface="Trebuchet MS"/>
                <a:cs typeface="Trebuchet MS"/>
              </a:rPr>
              <a:t> </a:t>
            </a:r>
            <a:r>
              <a:rPr sz="2800" spc="-95" dirty="0">
                <a:solidFill>
                  <a:srgbClr val="000065"/>
                </a:solidFill>
                <a:latin typeface="Trebuchet MS"/>
                <a:cs typeface="Trebuchet MS"/>
              </a:rPr>
              <a:t>processeur</a:t>
            </a:r>
            <a:r>
              <a:rPr sz="2800" spc="-168" dirty="0">
                <a:solidFill>
                  <a:srgbClr val="000065"/>
                </a:solidFill>
                <a:latin typeface="Trebuchet MS"/>
                <a:cs typeface="Trebuchet MS"/>
              </a:rPr>
              <a:t> </a:t>
            </a:r>
            <a:r>
              <a:rPr sz="2800" spc="-150" dirty="0">
                <a:solidFill>
                  <a:srgbClr val="000065"/>
                </a:solidFill>
                <a:latin typeface="Trebuchet MS"/>
                <a:cs typeface="Trebuchet MS"/>
              </a:rPr>
              <a:t>et</a:t>
            </a:r>
            <a:r>
              <a:rPr sz="2800" spc="-190" dirty="0">
                <a:solidFill>
                  <a:srgbClr val="000065"/>
                </a:solidFill>
                <a:latin typeface="Trebuchet MS"/>
                <a:cs typeface="Trebuchet MS"/>
              </a:rPr>
              <a:t> </a:t>
            </a:r>
            <a:r>
              <a:rPr sz="2800" spc="-150" dirty="0">
                <a:solidFill>
                  <a:srgbClr val="000065"/>
                </a:solidFill>
                <a:latin typeface="Trebuchet MS"/>
                <a:cs typeface="Trebuchet MS"/>
              </a:rPr>
              <a:t>le</a:t>
            </a:r>
            <a:r>
              <a:rPr sz="2800" spc="-190" dirty="0">
                <a:solidFill>
                  <a:srgbClr val="000065"/>
                </a:solidFill>
                <a:latin typeface="Trebuchet MS"/>
                <a:cs typeface="Trebuchet MS"/>
              </a:rPr>
              <a:t> </a:t>
            </a:r>
            <a:r>
              <a:rPr sz="2800" spc="-118" dirty="0">
                <a:solidFill>
                  <a:srgbClr val="000065"/>
                </a:solidFill>
                <a:latin typeface="Trebuchet MS"/>
                <a:cs typeface="Trebuchet MS"/>
              </a:rPr>
              <a:t>chipset  </a:t>
            </a:r>
            <a:r>
              <a:rPr sz="2800" spc="-63" dirty="0">
                <a:solidFill>
                  <a:srgbClr val="000065"/>
                </a:solidFill>
                <a:latin typeface="Trebuchet MS"/>
                <a:cs typeface="Trebuchet MS"/>
              </a:rPr>
              <a:t>North </a:t>
            </a:r>
            <a:r>
              <a:rPr sz="2800" spc="-103" dirty="0">
                <a:solidFill>
                  <a:srgbClr val="000065"/>
                </a:solidFill>
                <a:latin typeface="Trebuchet MS"/>
                <a:cs typeface="Trebuchet MS"/>
              </a:rPr>
              <a:t>Bridge de </a:t>
            </a:r>
            <a:r>
              <a:rPr sz="2800" spc="-145" dirty="0">
                <a:solidFill>
                  <a:srgbClr val="000065"/>
                </a:solidFill>
                <a:latin typeface="Trebuchet MS"/>
                <a:cs typeface="Trebuchet MS"/>
              </a:rPr>
              <a:t>la </a:t>
            </a:r>
            <a:r>
              <a:rPr sz="2800" spc="-150" dirty="0">
                <a:solidFill>
                  <a:srgbClr val="000065"/>
                </a:solidFill>
                <a:latin typeface="Trebuchet MS"/>
                <a:cs typeface="Trebuchet MS"/>
              </a:rPr>
              <a:t>carte </a:t>
            </a:r>
            <a:r>
              <a:rPr sz="2800" spc="-154" dirty="0">
                <a:solidFill>
                  <a:srgbClr val="000065"/>
                </a:solidFill>
                <a:latin typeface="Trebuchet MS"/>
                <a:cs typeface="Trebuchet MS"/>
              </a:rPr>
              <a:t>mère. </a:t>
            </a:r>
            <a:r>
              <a:rPr sz="2800" spc="-86" dirty="0">
                <a:solidFill>
                  <a:srgbClr val="000065"/>
                </a:solidFill>
                <a:latin typeface="Trebuchet MS"/>
                <a:cs typeface="Trebuchet MS"/>
              </a:rPr>
              <a:t>Sa </a:t>
            </a:r>
            <a:r>
              <a:rPr sz="2800" spc="-118" dirty="0" err="1">
                <a:solidFill>
                  <a:srgbClr val="000065"/>
                </a:solidFill>
                <a:latin typeface="Trebuchet MS"/>
                <a:cs typeface="Trebuchet MS"/>
              </a:rPr>
              <a:t>fréquence</a:t>
            </a:r>
            <a:r>
              <a:rPr sz="2800" spc="-118" dirty="0">
                <a:solidFill>
                  <a:srgbClr val="000065"/>
                </a:solidFill>
                <a:latin typeface="Trebuchet MS"/>
                <a:cs typeface="Trebuchet MS"/>
              </a:rPr>
              <a:t> </a:t>
            </a:r>
            <a:r>
              <a:rPr lang="fr-FR" sz="2800" spc="-118" dirty="0" smtClean="0">
                <a:solidFill>
                  <a:srgbClr val="000065"/>
                </a:solidFill>
                <a:latin typeface="Trebuchet MS"/>
                <a:cs typeface="Trebuchet MS"/>
              </a:rPr>
              <a:t>en Mhz ou </a:t>
            </a:r>
            <a:r>
              <a:rPr lang="fr-FR" sz="2800" spc="-118" dirty="0" err="1" smtClean="0">
                <a:solidFill>
                  <a:srgbClr val="000065"/>
                </a:solidFill>
                <a:latin typeface="Trebuchet MS"/>
                <a:cs typeface="Trebuchet MS"/>
              </a:rPr>
              <a:t>Ghz</a:t>
            </a:r>
            <a:r>
              <a:rPr lang="fr-FR" sz="2800" spc="-118" dirty="0" smtClean="0">
                <a:solidFill>
                  <a:srgbClr val="000065"/>
                </a:solidFill>
                <a:latin typeface="Trebuchet MS"/>
                <a:cs typeface="Trebuchet MS"/>
              </a:rPr>
              <a:t> </a:t>
            </a:r>
            <a:r>
              <a:rPr sz="2800" spc="-86" dirty="0" smtClean="0">
                <a:solidFill>
                  <a:srgbClr val="000065"/>
                </a:solidFill>
                <a:latin typeface="Trebuchet MS"/>
                <a:cs typeface="Trebuchet MS"/>
              </a:rPr>
              <a:t>correspond </a:t>
            </a:r>
            <a:r>
              <a:rPr sz="2800" spc="-118" dirty="0">
                <a:solidFill>
                  <a:srgbClr val="000065"/>
                </a:solidFill>
                <a:latin typeface="Trebuchet MS"/>
                <a:cs typeface="Trebuchet MS"/>
              </a:rPr>
              <a:t>à </a:t>
            </a:r>
            <a:r>
              <a:rPr sz="2800" spc="-150" dirty="0">
                <a:solidFill>
                  <a:srgbClr val="000065"/>
                </a:solidFill>
                <a:latin typeface="Trebuchet MS"/>
                <a:cs typeface="Trebuchet MS"/>
              </a:rPr>
              <a:t>la  </a:t>
            </a:r>
            <a:r>
              <a:rPr sz="2800" spc="-118" dirty="0">
                <a:solidFill>
                  <a:srgbClr val="000065"/>
                </a:solidFill>
                <a:latin typeface="Trebuchet MS"/>
                <a:cs typeface="Trebuchet MS"/>
              </a:rPr>
              <a:t>fréquence </a:t>
            </a:r>
            <a:r>
              <a:rPr sz="2800" spc="-131" dirty="0">
                <a:solidFill>
                  <a:srgbClr val="000065"/>
                </a:solidFill>
                <a:latin typeface="Trebuchet MS"/>
                <a:cs typeface="Trebuchet MS"/>
              </a:rPr>
              <a:t>externe </a:t>
            </a:r>
            <a:r>
              <a:rPr sz="2800" spc="-73" dirty="0">
                <a:solidFill>
                  <a:srgbClr val="000065"/>
                </a:solidFill>
                <a:latin typeface="Trebuchet MS"/>
                <a:cs typeface="Trebuchet MS"/>
              </a:rPr>
              <a:t>du</a:t>
            </a:r>
            <a:r>
              <a:rPr sz="2800" spc="-345" dirty="0">
                <a:solidFill>
                  <a:srgbClr val="000065"/>
                </a:solidFill>
                <a:latin typeface="Trebuchet MS"/>
                <a:cs typeface="Trebuchet MS"/>
              </a:rPr>
              <a:t> </a:t>
            </a:r>
            <a:r>
              <a:rPr sz="2800" spc="-136" dirty="0">
                <a:solidFill>
                  <a:srgbClr val="000065"/>
                </a:solidFill>
                <a:latin typeface="Trebuchet MS"/>
                <a:cs typeface="Trebuchet MS"/>
              </a:rPr>
              <a:t>processeur.</a:t>
            </a:r>
            <a:endParaRPr sz="2800" dirty="0">
              <a:latin typeface="Trebuchet MS"/>
              <a:cs typeface="Trebuchet MS"/>
            </a:endParaRPr>
          </a:p>
          <a:p>
            <a:pPr marL="361614" marR="4607" indent="-350097">
              <a:spcBef>
                <a:spcPts val="1374"/>
              </a:spcBef>
              <a:buClr>
                <a:srgbClr val="2DA2BF"/>
              </a:buClr>
              <a:buSzPct val="69642"/>
              <a:buFont typeface="Wingdings"/>
              <a:buChar char=""/>
              <a:tabLst>
                <a:tab pos="361614" algn="l"/>
                <a:tab pos="362190" algn="l"/>
              </a:tabLst>
            </a:pPr>
            <a:r>
              <a:rPr sz="2800" spc="-172" dirty="0">
                <a:solidFill>
                  <a:srgbClr val="000065"/>
                </a:solidFill>
                <a:latin typeface="Trebuchet MS"/>
                <a:cs typeface="Trebuchet MS"/>
              </a:rPr>
              <a:t>La</a:t>
            </a:r>
            <a:r>
              <a:rPr sz="2800" spc="-195" dirty="0">
                <a:solidFill>
                  <a:srgbClr val="000065"/>
                </a:solidFill>
                <a:latin typeface="Trebuchet MS"/>
                <a:cs typeface="Trebuchet MS"/>
              </a:rPr>
              <a:t> </a:t>
            </a:r>
            <a:r>
              <a:rPr sz="2800" u="heavy" spc="-118" dirty="0">
                <a:solidFill>
                  <a:srgbClr val="000065"/>
                </a:solidFill>
                <a:uFill>
                  <a:solidFill>
                    <a:srgbClr val="000066"/>
                  </a:solidFill>
                </a:uFill>
                <a:latin typeface="Trebuchet MS"/>
                <a:cs typeface="Trebuchet MS"/>
              </a:rPr>
              <a:t>fréquence</a:t>
            </a:r>
            <a:r>
              <a:rPr sz="2800" u="heavy" spc="-208" dirty="0">
                <a:solidFill>
                  <a:srgbClr val="000065"/>
                </a:solidFill>
                <a:uFill>
                  <a:solidFill>
                    <a:srgbClr val="000066"/>
                  </a:solidFill>
                </a:uFill>
                <a:latin typeface="Trebuchet MS"/>
                <a:cs typeface="Trebuchet MS"/>
              </a:rPr>
              <a:t> </a:t>
            </a:r>
            <a:r>
              <a:rPr sz="2800" u="heavy" spc="-73" dirty="0">
                <a:solidFill>
                  <a:srgbClr val="000065"/>
                </a:solidFill>
                <a:uFill>
                  <a:solidFill>
                    <a:srgbClr val="000066"/>
                  </a:solidFill>
                </a:uFill>
                <a:latin typeface="Trebuchet MS"/>
                <a:cs typeface="Trebuchet MS"/>
              </a:rPr>
              <a:t>du</a:t>
            </a:r>
            <a:r>
              <a:rPr sz="2800" u="heavy" spc="-181" dirty="0">
                <a:solidFill>
                  <a:srgbClr val="000065"/>
                </a:solidFill>
                <a:uFill>
                  <a:solidFill>
                    <a:srgbClr val="000066"/>
                  </a:solidFill>
                </a:uFill>
                <a:latin typeface="Trebuchet MS"/>
                <a:cs typeface="Trebuchet MS"/>
              </a:rPr>
              <a:t> </a:t>
            </a:r>
            <a:r>
              <a:rPr sz="2800" u="heavy" spc="-59" dirty="0">
                <a:solidFill>
                  <a:srgbClr val="000065"/>
                </a:solidFill>
                <a:uFill>
                  <a:solidFill>
                    <a:srgbClr val="000066"/>
                  </a:solidFill>
                </a:uFill>
                <a:latin typeface="Trebuchet MS"/>
                <a:cs typeface="Trebuchet MS"/>
              </a:rPr>
              <a:t>bus</a:t>
            </a:r>
            <a:r>
              <a:rPr sz="2800" u="heavy" spc="-172" dirty="0">
                <a:solidFill>
                  <a:srgbClr val="000065"/>
                </a:solidFill>
                <a:uFill>
                  <a:solidFill>
                    <a:srgbClr val="000066"/>
                  </a:solidFill>
                </a:uFill>
                <a:latin typeface="Trebuchet MS"/>
                <a:cs typeface="Trebuchet MS"/>
              </a:rPr>
              <a:t> </a:t>
            </a:r>
            <a:r>
              <a:rPr sz="2800" u="heavy" spc="-113" dirty="0">
                <a:solidFill>
                  <a:srgbClr val="000065"/>
                </a:solidFill>
                <a:uFill>
                  <a:solidFill>
                    <a:srgbClr val="000066"/>
                  </a:solidFill>
                </a:uFill>
                <a:latin typeface="Trebuchet MS"/>
                <a:cs typeface="Trebuchet MS"/>
              </a:rPr>
              <a:t>système</a:t>
            </a:r>
            <a:r>
              <a:rPr sz="2800" spc="-204" dirty="0">
                <a:solidFill>
                  <a:srgbClr val="000065"/>
                </a:solidFill>
                <a:latin typeface="Trebuchet MS"/>
                <a:cs typeface="Trebuchet MS"/>
              </a:rPr>
              <a:t> </a:t>
            </a:r>
            <a:r>
              <a:rPr sz="2800" spc="-127" dirty="0">
                <a:solidFill>
                  <a:srgbClr val="000065"/>
                </a:solidFill>
                <a:latin typeface="Trebuchet MS"/>
                <a:cs typeface="Trebuchet MS"/>
              </a:rPr>
              <a:t>multipliée</a:t>
            </a:r>
            <a:r>
              <a:rPr sz="2800" spc="-204" dirty="0">
                <a:solidFill>
                  <a:srgbClr val="000065"/>
                </a:solidFill>
                <a:latin typeface="Trebuchet MS"/>
                <a:cs typeface="Trebuchet MS"/>
              </a:rPr>
              <a:t> </a:t>
            </a:r>
            <a:r>
              <a:rPr sz="2800" spc="-103" dirty="0">
                <a:solidFill>
                  <a:srgbClr val="000065"/>
                </a:solidFill>
                <a:latin typeface="Trebuchet MS"/>
                <a:cs typeface="Trebuchet MS"/>
              </a:rPr>
              <a:t>par</a:t>
            </a:r>
            <a:r>
              <a:rPr sz="2800" spc="-185" dirty="0">
                <a:solidFill>
                  <a:srgbClr val="000065"/>
                </a:solidFill>
                <a:latin typeface="Trebuchet MS"/>
                <a:cs typeface="Trebuchet MS"/>
              </a:rPr>
              <a:t> </a:t>
            </a:r>
            <a:r>
              <a:rPr sz="2800" spc="-59" dirty="0">
                <a:solidFill>
                  <a:srgbClr val="000065"/>
                </a:solidFill>
                <a:latin typeface="Trebuchet MS"/>
                <a:cs typeface="Trebuchet MS"/>
              </a:rPr>
              <a:t>un</a:t>
            </a:r>
            <a:r>
              <a:rPr sz="2800" spc="-181" dirty="0">
                <a:solidFill>
                  <a:srgbClr val="000065"/>
                </a:solidFill>
                <a:latin typeface="Trebuchet MS"/>
                <a:cs typeface="Trebuchet MS"/>
              </a:rPr>
              <a:t> </a:t>
            </a:r>
            <a:r>
              <a:rPr sz="2800" spc="-145" dirty="0">
                <a:solidFill>
                  <a:srgbClr val="000065"/>
                </a:solidFill>
                <a:latin typeface="Trebuchet MS"/>
                <a:cs typeface="Trebuchet MS"/>
              </a:rPr>
              <a:t>coefficient  </a:t>
            </a:r>
            <a:r>
              <a:rPr sz="2800" spc="-131" dirty="0">
                <a:solidFill>
                  <a:srgbClr val="000065"/>
                </a:solidFill>
                <a:latin typeface="Trebuchet MS"/>
                <a:cs typeface="Trebuchet MS"/>
              </a:rPr>
              <a:t>multiplicateur </a:t>
            </a:r>
            <a:r>
              <a:rPr sz="2800" spc="-73" dirty="0">
                <a:solidFill>
                  <a:srgbClr val="000065"/>
                </a:solidFill>
                <a:latin typeface="Trebuchet MS"/>
                <a:cs typeface="Trebuchet MS"/>
              </a:rPr>
              <a:t>donne </a:t>
            </a:r>
            <a:r>
              <a:rPr sz="2800" spc="-145" dirty="0">
                <a:solidFill>
                  <a:srgbClr val="000065"/>
                </a:solidFill>
                <a:latin typeface="Trebuchet MS"/>
                <a:cs typeface="Trebuchet MS"/>
              </a:rPr>
              <a:t>la </a:t>
            </a:r>
            <a:r>
              <a:rPr sz="2800" spc="-118" dirty="0">
                <a:solidFill>
                  <a:srgbClr val="000065"/>
                </a:solidFill>
                <a:latin typeface="Trebuchet MS"/>
                <a:cs typeface="Trebuchet MS"/>
              </a:rPr>
              <a:t>fréquence interne </a:t>
            </a:r>
            <a:r>
              <a:rPr sz="2800" spc="-73" dirty="0">
                <a:solidFill>
                  <a:srgbClr val="000065"/>
                </a:solidFill>
                <a:latin typeface="Trebuchet MS"/>
                <a:cs typeface="Trebuchet MS"/>
              </a:rPr>
              <a:t>du</a:t>
            </a:r>
            <a:r>
              <a:rPr sz="2800" spc="-580" dirty="0">
                <a:solidFill>
                  <a:srgbClr val="000065"/>
                </a:solidFill>
                <a:latin typeface="Trebuchet MS"/>
                <a:cs typeface="Trebuchet MS"/>
              </a:rPr>
              <a:t> </a:t>
            </a:r>
            <a:r>
              <a:rPr sz="2800" spc="-95" dirty="0" err="1" smtClean="0">
                <a:solidFill>
                  <a:srgbClr val="000065"/>
                </a:solidFill>
                <a:latin typeface="Trebuchet MS"/>
                <a:cs typeface="Trebuchet MS"/>
              </a:rPr>
              <a:t>processeur</a:t>
            </a:r>
            <a:endParaRPr sz="2800" dirty="0">
              <a:latin typeface="Trebuchet MS"/>
              <a:cs typeface="Trebuchet MS"/>
            </a:endParaRPr>
          </a:p>
        </p:txBody>
      </p:sp>
      <p:pic>
        <p:nvPicPr>
          <p:cNvPr id="10" name="Picture 2" descr="https://upload.wikimedia.org/wikipedia/commons/thumb/f/f7/Motherboard_diagram_fr.svg/370px-Motherboard_diagram_fr.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2318" y="976356"/>
            <a:ext cx="3524250" cy="542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36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txBox="1"/>
          <p:nvPr/>
        </p:nvSpPr>
        <p:spPr>
          <a:xfrm>
            <a:off x="2579948" y="1152098"/>
            <a:ext cx="7368751" cy="4259779"/>
          </a:xfrm>
          <a:prstGeom prst="rect">
            <a:avLst/>
          </a:prstGeom>
        </p:spPr>
        <p:txBody>
          <a:bodyPr vert="horz" wrap="square" lIns="0" tIns="11516" rIns="0" bIns="0" rtlCol="0">
            <a:spAutoFit/>
          </a:bodyPr>
          <a:lstStyle/>
          <a:p>
            <a:pPr marL="23033">
              <a:spcBef>
                <a:spcPts val="91"/>
              </a:spcBef>
            </a:pPr>
            <a:r>
              <a:rPr sz="2176" spc="-118" dirty="0">
                <a:latin typeface="Trebuchet MS"/>
                <a:cs typeface="Trebuchet MS"/>
              </a:rPr>
              <a:t>Exemple</a:t>
            </a:r>
            <a:r>
              <a:rPr sz="2176" spc="-163" dirty="0">
                <a:latin typeface="Trebuchet MS"/>
                <a:cs typeface="Trebuchet MS"/>
              </a:rPr>
              <a:t> </a:t>
            </a:r>
            <a:r>
              <a:rPr sz="2176" spc="-218" dirty="0">
                <a:latin typeface="Trebuchet MS"/>
                <a:cs typeface="Trebuchet MS"/>
              </a:rPr>
              <a:t>:</a:t>
            </a:r>
            <a:endParaRPr sz="2176">
              <a:latin typeface="Trebuchet MS"/>
              <a:cs typeface="Trebuchet MS"/>
            </a:endParaRPr>
          </a:p>
          <a:p>
            <a:pPr marL="11516"/>
            <a:r>
              <a:rPr sz="2176" spc="-45" dirty="0">
                <a:latin typeface="Trebuchet MS"/>
                <a:cs typeface="Trebuchet MS"/>
              </a:rPr>
              <a:t>Bus</a:t>
            </a:r>
            <a:r>
              <a:rPr sz="2176" spc="-181" dirty="0">
                <a:latin typeface="Trebuchet MS"/>
                <a:cs typeface="Trebuchet MS"/>
              </a:rPr>
              <a:t> </a:t>
            </a:r>
            <a:r>
              <a:rPr sz="2176" spc="-41" dirty="0">
                <a:latin typeface="Trebuchet MS"/>
                <a:cs typeface="Trebuchet MS"/>
              </a:rPr>
              <a:t>800</a:t>
            </a:r>
            <a:r>
              <a:rPr sz="2176" spc="-185" dirty="0">
                <a:latin typeface="Trebuchet MS"/>
                <a:cs typeface="Trebuchet MS"/>
              </a:rPr>
              <a:t> </a:t>
            </a:r>
            <a:r>
              <a:rPr sz="2176" spc="27" dirty="0">
                <a:latin typeface="Trebuchet MS"/>
                <a:cs typeface="Trebuchet MS"/>
              </a:rPr>
              <a:t>Mhz</a:t>
            </a:r>
            <a:r>
              <a:rPr sz="2176" spc="-168" dirty="0">
                <a:latin typeface="Trebuchet MS"/>
                <a:cs typeface="Trebuchet MS"/>
              </a:rPr>
              <a:t> </a:t>
            </a:r>
            <a:r>
              <a:rPr sz="2176" spc="-136" dirty="0">
                <a:latin typeface="Trebuchet MS"/>
                <a:cs typeface="Trebuchet MS"/>
              </a:rPr>
              <a:t>‐</a:t>
            </a:r>
            <a:r>
              <a:rPr sz="2176" spc="-172" dirty="0">
                <a:latin typeface="Trebuchet MS"/>
                <a:cs typeface="Trebuchet MS"/>
              </a:rPr>
              <a:t> </a:t>
            </a:r>
            <a:r>
              <a:rPr sz="2176" spc="-100" dirty="0">
                <a:latin typeface="Trebuchet MS"/>
                <a:cs typeface="Trebuchet MS"/>
              </a:rPr>
              <a:t>Fréquence</a:t>
            </a:r>
            <a:r>
              <a:rPr sz="2176" spc="-150" dirty="0">
                <a:latin typeface="Trebuchet MS"/>
                <a:cs typeface="Trebuchet MS"/>
              </a:rPr>
              <a:t> </a:t>
            </a:r>
            <a:r>
              <a:rPr sz="2176" spc="-82" dirty="0">
                <a:latin typeface="Trebuchet MS"/>
                <a:cs typeface="Trebuchet MS"/>
              </a:rPr>
              <a:t>processeur</a:t>
            </a:r>
            <a:r>
              <a:rPr sz="2176" spc="-159" dirty="0">
                <a:latin typeface="Trebuchet MS"/>
                <a:cs typeface="Trebuchet MS"/>
              </a:rPr>
              <a:t> </a:t>
            </a:r>
            <a:r>
              <a:rPr sz="2176" spc="-95" dirty="0">
                <a:latin typeface="Trebuchet MS"/>
                <a:cs typeface="Trebuchet MS"/>
              </a:rPr>
              <a:t>3Ghz</a:t>
            </a:r>
            <a:endParaRPr sz="2176">
              <a:latin typeface="Trebuchet MS"/>
              <a:cs typeface="Trebuchet MS"/>
            </a:endParaRPr>
          </a:p>
          <a:p>
            <a:pPr marL="23033" marR="2396555" indent="2612486">
              <a:lnSpc>
                <a:spcPts val="2973"/>
              </a:lnSpc>
              <a:spcBef>
                <a:spcPts val="159"/>
              </a:spcBef>
            </a:pPr>
            <a:r>
              <a:rPr sz="2176" spc="-86" dirty="0">
                <a:latin typeface="Trebuchet MS"/>
                <a:cs typeface="Trebuchet MS"/>
              </a:rPr>
              <a:t>Soit</a:t>
            </a:r>
            <a:r>
              <a:rPr sz="2176" spc="-195" dirty="0">
                <a:latin typeface="Trebuchet MS"/>
                <a:cs typeface="Trebuchet MS"/>
              </a:rPr>
              <a:t> </a:t>
            </a:r>
            <a:r>
              <a:rPr sz="2176" spc="-41" dirty="0">
                <a:latin typeface="Trebuchet MS"/>
                <a:cs typeface="Trebuchet MS"/>
              </a:rPr>
              <a:t>800</a:t>
            </a:r>
            <a:r>
              <a:rPr sz="2176" spc="-195" dirty="0">
                <a:latin typeface="Trebuchet MS"/>
                <a:cs typeface="Trebuchet MS"/>
              </a:rPr>
              <a:t> </a:t>
            </a:r>
            <a:r>
              <a:rPr sz="2176" spc="27" dirty="0">
                <a:latin typeface="Trebuchet MS"/>
                <a:cs typeface="Trebuchet MS"/>
              </a:rPr>
              <a:t>Mhz</a:t>
            </a:r>
            <a:r>
              <a:rPr sz="2176" spc="-177" dirty="0">
                <a:latin typeface="Trebuchet MS"/>
                <a:cs typeface="Trebuchet MS"/>
              </a:rPr>
              <a:t> </a:t>
            </a:r>
            <a:r>
              <a:rPr sz="2176" spc="-150" dirty="0">
                <a:latin typeface="Trebuchet MS"/>
                <a:cs typeface="Trebuchet MS"/>
              </a:rPr>
              <a:t>x</a:t>
            </a:r>
            <a:r>
              <a:rPr sz="2176" spc="-181" dirty="0">
                <a:latin typeface="Trebuchet MS"/>
                <a:cs typeface="Trebuchet MS"/>
              </a:rPr>
              <a:t> </a:t>
            </a:r>
            <a:r>
              <a:rPr sz="2176" spc="-95" dirty="0">
                <a:latin typeface="Trebuchet MS"/>
                <a:cs typeface="Trebuchet MS"/>
              </a:rPr>
              <a:t>3,75</a:t>
            </a:r>
            <a:r>
              <a:rPr sz="2176" spc="-195" dirty="0">
                <a:latin typeface="Trebuchet MS"/>
                <a:cs typeface="Trebuchet MS"/>
              </a:rPr>
              <a:t> </a:t>
            </a:r>
            <a:r>
              <a:rPr sz="2176" spc="-218" dirty="0">
                <a:latin typeface="Trebuchet MS"/>
                <a:cs typeface="Trebuchet MS"/>
              </a:rPr>
              <a:t>:  </a:t>
            </a:r>
            <a:r>
              <a:rPr sz="2176" spc="-95" dirty="0">
                <a:latin typeface="Trebuchet MS"/>
                <a:cs typeface="Trebuchet MS"/>
              </a:rPr>
              <a:t>3,75 </a:t>
            </a:r>
            <a:r>
              <a:rPr sz="2176" spc="-103" dirty="0">
                <a:latin typeface="Trebuchet MS"/>
                <a:cs typeface="Trebuchet MS"/>
              </a:rPr>
              <a:t>est </a:t>
            </a:r>
            <a:r>
              <a:rPr sz="2176" spc="-127" dirty="0">
                <a:latin typeface="Trebuchet MS"/>
                <a:cs typeface="Trebuchet MS"/>
              </a:rPr>
              <a:t>le </a:t>
            </a:r>
            <a:r>
              <a:rPr sz="2176" spc="-122" dirty="0">
                <a:latin typeface="Trebuchet MS"/>
                <a:cs typeface="Trebuchet MS"/>
              </a:rPr>
              <a:t>coefficient</a:t>
            </a:r>
            <a:r>
              <a:rPr sz="2176" spc="-358" dirty="0">
                <a:latin typeface="Trebuchet MS"/>
                <a:cs typeface="Trebuchet MS"/>
              </a:rPr>
              <a:t> </a:t>
            </a:r>
            <a:r>
              <a:rPr sz="2176" spc="-113" dirty="0">
                <a:latin typeface="Trebuchet MS"/>
                <a:cs typeface="Trebuchet MS"/>
              </a:rPr>
              <a:t>multiplicateur</a:t>
            </a:r>
            <a:endParaRPr sz="2176">
              <a:latin typeface="Trebuchet MS"/>
              <a:cs typeface="Trebuchet MS"/>
            </a:endParaRPr>
          </a:p>
          <a:p>
            <a:pPr>
              <a:lnSpc>
                <a:spcPct val="100000"/>
              </a:lnSpc>
            </a:pPr>
            <a:endParaRPr sz="2448">
              <a:latin typeface="Times New Roman"/>
              <a:cs typeface="Times New Roman"/>
            </a:endParaRPr>
          </a:p>
          <a:p>
            <a:pPr marL="11516" marR="487718"/>
            <a:r>
              <a:rPr sz="2176" spc="-103" dirty="0">
                <a:latin typeface="Trebuchet MS"/>
                <a:cs typeface="Trebuchet MS"/>
              </a:rPr>
              <a:t>Il</a:t>
            </a:r>
            <a:r>
              <a:rPr sz="2176" spc="-172" dirty="0">
                <a:latin typeface="Trebuchet MS"/>
                <a:cs typeface="Trebuchet MS"/>
              </a:rPr>
              <a:t> </a:t>
            </a:r>
            <a:r>
              <a:rPr sz="2176" spc="-103" dirty="0">
                <a:latin typeface="Trebuchet MS"/>
                <a:cs typeface="Trebuchet MS"/>
              </a:rPr>
              <a:t>permet</a:t>
            </a:r>
            <a:r>
              <a:rPr sz="2176" spc="-145" dirty="0">
                <a:latin typeface="Trebuchet MS"/>
                <a:cs typeface="Trebuchet MS"/>
              </a:rPr>
              <a:t> </a:t>
            </a:r>
            <a:r>
              <a:rPr sz="2176" spc="-91" dirty="0">
                <a:latin typeface="Trebuchet MS"/>
                <a:cs typeface="Trebuchet MS"/>
              </a:rPr>
              <a:t>de</a:t>
            </a:r>
            <a:r>
              <a:rPr sz="2176" spc="-159" dirty="0">
                <a:latin typeface="Trebuchet MS"/>
                <a:cs typeface="Trebuchet MS"/>
              </a:rPr>
              <a:t> </a:t>
            </a:r>
            <a:r>
              <a:rPr sz="2176" spc="-77" dirty="0">
                <a:latin typeface="Trebuchet MS"/>
                <a:cs typeface="Trebuchet MS"/>
              </a:rPr>
              <a:t>passer</a:t>
            </a:r>
            <a:r>
              <a:rPr sz="2176" spc="-150" dirty="0">
                <a:latin typeface="Trebuchet MS"/>
                <a:cs typeface="Trebuchet MS"/>
              </a:rPr>
              <a:t> </a:t>
            </a:r>
            <a:r>
              <a:rPr sz="2176" spc="-63" dirty="0">
                <a:latin typeface="Trebuchet MS"/>
                <a:cs typeface="Trebuchet MS"/>
              </a:rPr>
              <a:t>du</a:t>
            </a:r>
            <a:r>
              <a:rPr sz="2176" spc="-159" dirty="0">
                <a:latin typeface="Trebuchet MS"/>
                <a:cs typeface="Trebuchet MS"/>
              </a:rPr>
              <a:t> </a:t>
            </a:r>
            <a:r>
              <a:rPr sz="2176" spc="-95" dirty="0">
                <a:latin typeface="Trebuchet MS"/>
                <a:cs typeface="Trebuchet MS"/>
              </a:rPr>
              <a:t>FSB</a:t>
            </a:r>
            <a:r>
              <a:rPr sz="2176" spc="-177" dirty="0">
                <a:latin typeface="Trebuchet MS"/>
                <a:cs typeface="Trebuchet MS"/>
              </a:rPr>
              <a:t> </a:t>
            </a:r>
            <a:r>
              <a:rPr sz="1814" i="1" spc="-113" dirty="0">
                <a:latin typeface="Trebuchet MS"/>
                <a:cs typeface="Trebuchet MS"/>
              </a:rPr>
              <a:t>(fréquence</a:t>
            </a:r>
            <a:r>
              <a:rPr sz="1814" i="1" spc="-131" dirty="0">
                <a:latin typeface="Trebuchet MS"/>
                <a:cs typeface="Trebuchet MS"/>
              </a:rPr>
              <a:t> </a:t>
            </a:r>
            <a:r>
              <a:rPr sz="1814" i="1" spc="-127" dirty="0">
                <a:latin typeface="Trebuchet MS"/>
                <a:cs typeface="Trebuchet MS"/>
              </a:rPr>
              <a:t>externe)</a:t>
            </a:r>
            <a:r>
              <a:rPr sz="1814" i="1" spc="-141" dirty="0">
                <a:latin typeface="Trebuchet MS"/>
                <a:cs typeface="Trebuchet MS"/>
              </a:rPr>
              <a:t> </a:t>
            </a:r>
            <a:r>
              <a:rPr sz="2176" spc="-103" dirty="0">
                <a:latin typeface="Trebuchet MS"/>
                <a:cs typeface="Trebuchet MS"/>
              </a:rPr>
              <a:t>à</a:t>
            </a:r>
            <a:r>
              <a:rPr sz="2176" spc="-168" dirty="0">
                <a:latin typeface="Trebuchet MS"/>
                <a:cs typeface="Trebuchet MS"/>
              </a:rPr>
              <a:t> </a:t>
            </a:r>
            <a:r>
              <a:rPr sz="2176" spc="-122" dirty="0">
                <a:latin typeface="Trebuchet MS"/>
                <a:cs typeface="Trebuchet MS"/>
              </a:rPr>
              <a:t>la</a:t>
            </a:r>
            <a:r>
              <a:rPr sz="2176" spc="-168" dirty="0">
                <a:latin typeface="Trebuchet MS"/>
                <a:cs typeface="Trebuchet MS"/>
              </a:rPr>
              <a:t> </a:t>
            </a:r>
            <a:r>
              <a:rPr sz="2176" spc="-100" dirty="0">
                <a:latin typeface="Trebuchet MS"/>
                <a:cs typeface="Trebuchet MS"/>
              </a:rPr>
              <a:t>fréquence</a:t>
            </a:r>
            <a:r>
              <a:rPr sz="2176" spc="-136" dirty="0">
                <a:latin typeface="Trebuchet MS"/>
                <a:cs typeface="Trebuchet MS"/>
              </a:rPr>
              <a:t> </a:t>
            </a:r>
            <a:r>
              <a:rPr sz="2176" spc="-63" dirty="0">
                <a:latin typeface="Trebuchet MS"/>
                <a:cs typeface="Trebuchet MS"/>
              </a:rPr>
              <a:t>du  </a:t>
            </a:r>
            <a:r>
              <a:rPr sz="2176" spc="-82" dirty="0">
                <a:latin typeface="Trebuchet MS"/>
                <a:cs typeface="Trebuchet MS"/>
              </a:rPr>
              <a:t>processeur </a:t>
            </a:r>
            <a:r>
              <a:rPr sz="1814" i="1" spc="-113" dirty="0">
                <a:latin typeface="Trebuchet MS"/>
                <a:cs typeface="Trebuchet MS"/>
              </a:rPr>
              <a:t>(fréquence</a:t>
            </a:r>
            <a:r>
              <a:rPr sz="1814" i="1" spc="-208" dirty="0">
                <a:latin typeface="Trebuchet MS"/>
                <a:cs typeface="Trebuchet MS"/>
              </a:rPr>
              <a:t> </a:t>
            </a:r>
            <a:r>
              <a:rPr sz="1814" i="1" spc="-122" dirty="0">
                <a:latin typeface="Trebuchet MS"/>
                <a:cs typeface="Trebuchet MS"/>
              </a:rPr>
              <a:t>interne)</a:t>
            </a:r>
            <a:endParaRPr sz="1814">
              <a:latin typeface="Trebuchet MS"/>
              <a:cs typeface="Trebuchet MS"/>
            </a:endParaRPr>
          </a:p>
          <a:p>
            <a:pPr>
              <a:spcBef>
                <a:spcPts val="5"/>
              </a:spcBef>
            </a:pPr>
            <a:endParaRPr sz="2584">
              <a:latin typeface="Times New Roman"/>
              <a:cs typeface="Times New Roman"/>
            </a:endParaRPr>
          </a:p>
          <a:p>
            <a:pPr marL="11516" marR="4607"/>
            <a:r>
              <a:rPr sz="2176" spc="-145" dirty="0">
                <a:latin typeface="Trebuchet MS"/>
                <a:cs typeface="Trebuchet MS"/>
              </a:rPr>
              <a:t>L’overclocking </a:t>
            </a:r>
            <a:r>
              <a:rPr sz="2176" spc="-95" dirty="0">
                <a:latin typeface="Trebuchet MS"/>
                <a:cs typeface="Trebuchet MS"/>
              </a:rPr>
              <a:t>consiste </a:t>
            </a:r>
            <a:r>
              <a:rPr sz="2176" spc="-103" dirty="0">
                <a:latin typeface="Trebuchet MS"/>
                <a:cs typeface="Trebuchet MS"/>
              </a:rPr>
              <a:t>à </a:t>
            </a:r>
            <a:r>
              <a:rPr sz="2176" spc="-122" dirty="0">
                <a:latin typeface="Trebuchet MS"/>
                <a:cs typeface="Trebuchet MS"/>
              </a:rPr>
              <a:t>accélérer la </a:t>
            </a:r>
            <a:r>
              <a:rPr sz="2176" spc="-100" dirty="0">
                <a:latin typeface="Trebuchet MS"/>
                <a:cs typeface="Trebuchet MS"/>
              </a:rPr>
              <a:t>fréquence </a:t>
            </a:r>
            <a:r>
              <a:rPr sz="2176" spc="-63" dirty="0">
                <a:latin typeface="Trebuchet MS"/>
                <a:cs typeface="Trebuchet MS"/>
              </a:rPr>
              <a:t>du</a:t>
            </a:r>
            <a:r>
              <a:rPr sz="2176" spc="-485" dirty="0">
                <a:latin typeface="Trebuchet MS"/>
                <a:cs typeface="Trebuchet MS"/>
              </a:rPr>
              <a:t> </a:t>
            </a:r>
            <a:r>
              <a:rPr sz="2176" spc="-82" dirty="0">
                <a:latin typeface="Trebuchet MS"/>
                <a:cs typeface="Trebuchet MS"/>
              </a:rPr>
              <a:t>processeur </a:t>
            </a:r>
            <a:r>
              <a:rPr sz="2176" spc="-95" dirty="0">
                <a:latin typeface="Trebuchet MS"/>
                <a:cs typeface="Trebuchet MS"/>
              </a:rPr>
              <a:t>au‐  </a:t>
            </a:r>
            <a:r>
              <a:rPr sz="2176" spc="-109" dirty="0">
                <a:latin typeface="Trebuchet MS"/>
                <a:cs typeface="Trebuchet MS"/>
              </a:rPr>
              <a:t>delà </a:t>
            </a:r>
            <a:r>
              <a:rPr sz="2176" spc="-91" dirty="0">
                <a:latin typeface="Trebuchet MS"/>
                <a:cs typeface="Trebuchet MS"/>
              </a:rPr>
              <a:t>de </a:t>
            </a:r>
            <a:r>
              <a:rPr sz="2176" spc="-68" dirty="0">
                <a:latin typeface="Trebuchet MS"/>
                <a:cs typeface="Trebuchet MS"/>
              </a:rPr>
              <a:t>sa </a:t>
            </a:r>
            <a:r>
              <a:rPr sz="2176" spc="-100" dirty="0">
                <a:latin typeface="Trebuchet MS"/>
                <a:cs typeface="Trebuchet MS"/>
              </a:rPr>
              <a:t>fréquence </a:t>
            </a:r>
            <a:r>
              <a:rPr sz="2176" spc="-91" dirty="0">
                <a:latin typeface="Trebuchet MS"/>
                <a:cs typeface="Trebuchet MS"/>
              </a:rPr>
              <a:t>de </a:t>
            </a:r>
            <a:r>
              <a:rPr sz="2176" spc="-82" dirty="0">
                <a:latin typeface="Trebuchet MS"/>
                <a:cs typeface="Trebuchet MS"/>
              </a:rPr>
              <a:t>base </a:t>
            </a:r>
            <a:r>
              <a:rPr sz="2176" spc="-77" dirty="0">
                <a:latin typeface="Trebuchet MS"/>
                <a:cs typeface="Trebuchet MS"/>
              </a:rPr>
              <a:t>en </a:t>
            </a:r>
            <a:r>
              <a:rPr sz="2176" spc="-95" dirty="0">
                <a:latin typeface="Trebuchet MS"/>
                <a:cs typeface="Trebuchet MS"/>
              </a:rPr>
              <a:t>augmentant </a:t>
            </a:r>
            <a:r>
              <a:rPr sz="2176" spc="-127" dirty="0">
                <a:latin typeface="Trebuchet MS"/>
                <a:cs typeface="Trebuchet MS"/>
              </a:rPr>
              <a:t>le </a:t>
            </a:r>
            <a:r>
              <a:rPr sz="2176" spc="-122" dirty="0">
                <a:latin typeface="Trebuchet MS"/>
                <a:cs typeface="Trebuchet MS"/>
              </a:rPr>
              <a:t>coefficient  </a:t>
            </a:r>
            <a:r>
              <a:rPr sz="2176" spc="-113" dirty="0">
                <a:latin typeface="Trebuchet MS"/>
                <a:cs typeface="Trebuchet MS"/>
              </a:rPr>
              <a:t>multiplicateur </a:t>
            </a:r>
            <a:r>
              <a:rPr sz="2176" spc="-218" dirty="0">
                <a:latin typeface="Trebuchet MS"/>
                <a:cs typeface="Trebuchet MS"/>
              </a:rPr>
              <a:t>: </a:t>
            </a:r>
            <a:r>
              <a:rPr sz="2176" i="1" spc="-122" dirty="0">
                <a:latin typeface="Trebuchet MS"/>
                <a:cs typeface="Trebuchet MS"/>
              </a:rPr>
              <a:t>problème </a:t>
            </a:r>
            <a:r>
              <a:rPr sz="2176" i="1" spc="-113" dirty="0">
                <a:latin typeface="Trebuchet MS"/>
                <a:cs typeface="Trebuchet MS"/>
              </a:rPr>
              <a:t>de </a:t>
            </a:r>
            <a:r>
              <a:rPr sz="2176" i="1" spc="-131" dirty="0">
                <a:latin typeface="Trebuchet MS"/>
                <a:cs typeface="Trebuchet MS"/>
              </a:rPr>
              <a:t>chauffe </a:t>
            </a:r>
            <a:r>
              <a:rPr sz="2176" i="1" spc="-103" dirty="0">
                <a:latin typeface="Trebuchet MS"/>
                <a:cs typeface="Trebuchet MS"/>
              </a:rPr>
              <a:t>si </a:t>
            </a:r>
            <a:r>
              <a:rPr sz="2176" i="1" spc="-54" dirty="0">
                <a:latin typeface="Trebuchet MS"/>
                <a:cs typeface="Trebuchet MS"/>
              </a:rPr>
              <a:t>pas </a:t>
            </a:r>
            <a:r>
              <a:rPr sz="2176" i="1" spc="-113" dirty="0">
                <a:latin typeface="Trebuchet MS"/>
                <a:cs typeface="Trebuchet MS"/>
              </a:rPr>
              <a:t>de </a:t>
            </a:r>
            <a:r>
              <a:rPr sz="2176" i="1" spc="-131" dirty="0">
                <a:latin typeface="Trebuchet MS"/>
                <a:cs typeface="Trebuchet MS"/>
              </a:rPr>
              <a:t>ventilation  </a:t>
            </a:r>
            <a:r>
              <a:rPr sz="2176" i="1" spc="-122" dirty="0">
                <a:latin typeface="Trebuchet MS"/>
                <a:cs typeface="Trebuchet MS"/>
              </a:rPr>
              <a:t>complémentaire</a:t>
            </a:r>
            <a:endParaRPr sz="2176">
              <a:latin typeface="Trebuchet MS"/>
              <a:cs typeface="Trebuchet MS"/>
            </a:endParaRPr>
          </a:p>
        </p:txBody>
      </p:sp>
      <p:sp>
        <p:nvSpPr>
          <p:cNvPr id="7" name="object 7"/>
          <p:cNvSpPr/>
          <p:nvPr/>
        </p:nvSpPr>
        <p:spPr>
          <a:xfrm>
            <a:off x="2063176" y="485390"/>
            <a:ext cx="7685168" cy="419105"/>
          </a:xfrm>
          <a:prstGeom prst="rect">
            <a:avLst/>
          </a:prstGeom>
          <a:blipFill>
            <a:blip r:embed="rId5"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5768049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4"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5" cstate="print"/>
            <a:stretch>
              <a:fillRect/>
            </a:stretch>
          </a:blipFill>
        </p:spPr>
        <p:txBody>
          <a:bodyPr wrap="square" lIns="0" tIns="0" rIns="0" bIns="0" rtlCol="0"/>
          <a:lstStyle/>
          <a:p>
            <a:endParaRPr sz="1632"/>
          </a:p>
        </p:txBody>
      </p:sp>
      <p:sp>
        <p:nvSpPr>
          <p:cNvPr id="6" name="object 6"/>
          <p:cNvSpPr txBox="1"/>
          <p:nvPr/>
        </p:nvSpPr>
        <p:spPr>
          <a:xfrm>
            <a:off x="2298021" y="1087836"/>
            <a:ext cx="7706757" cy="4482596"/>
          </a:xfrm>
          <a:prstGeom prst="rect">
            <a:avLst/>
          </a:prstGeom>
        </p:spPr>
        <p:txBody>
          <a:bodyPr vert="horz" wrap="square" lIns="0" tIns="11516" rIns="0" bIns="0" rtlCol="0">
            <a:spAutoFit/>
          </a:bodyPr>
          <a:lstStyle/>
          <a:p>
            <a:pPr marL="361614" marR="36852" indent="-350097">
              <a:spcBef>
                <a:spcPts val="91"/>
              </a:spcBef>
              <a:buClr>
                <a:srgbClr val="2DA2BF"/>
              </a:buClr>
              <a:buSzPct val="68750"/>
              <a:buFont typeface="Wingdings"/>
              <a:buChar char=""/>
              <a:tabLst>
                <a:tab pos="361614" algn="l"/>
                <a:tab pos="362190" algn="l"/>
              </a:tabLst>
            </a:pPr>
            <a:r>
              <a:rPr sz="2176" spc="-77" dirty="0">
                <a:latin typeface="Trebuchet MS"/>
                <a:cs typeface="Trebuchet MS"/>
              </a:rPr>
              <a:t>Composant</a:t>
            </a:r>
            <a:r>
              <a:rPr sz="2176" spc="-181" dirty="0">
                <a:latin typeface="Trebuchet MS"/>
                <a:cs typeface="Trebuchet MS"/>
              </a:rPr>
              <a:t> </a:t>
            </a:r>
            <a:r>
              <a:rPr sz="2176" spc="-100" dirty="0">
                <a:latin typeface="Trebuchet MS"/>
                <a:cs typeface="Trebuchet MS"/>
              </a:rPr>
              <a:t>électronique</a:t>
            </a:r>
            <a:r>
              <a:rPr sz="2176" spc="-154" dirty="0">
                <a:latin typeface="Trebuchet MS"/>
                <a:cs typeface="Trebuchet MS"/>
              </a:rPr>
              <a:t> </a:t>
            </a:r>
            <a:r>
              <a:rPr sz="2176" spc="-86" dirty="0">
                <a:latin typeface="Trebuchet MS"/>
                <a:cs typeface="Trebuchet MS"/>
              </a:rPr>
              <a:t>qui</a:t>
            </a:r>
            <a:r>
              <a:rPr sz="2176" spc="-159" dirty="0">
                <a:latin typeface="Trebuchet MS"/>
                <a:cs typeface="Trebuchet MS"/>
              </a:rPr>
              <a:t> </a:t>
            </a:r>
            <a:r>
              <a:rPr sz="2176" spc="-131" dirty="0">
                <a:latin typeface="Trebuchet MS"/>
                <a:cs typeface="Trebuchet MS"/>
              </a:rPr>
              <a:t>exécute</a:t>
            </a:r>
            <a:r>
              <a:rPr sz="2176" spc="-159" dirty="0">
                <a:latin typeface="Trebuchet MS"/>
                <a:cs typeface="Trebuchet MS"/>
              </a:rPr>
              <a:t> </a:t>
            </a:r>
            <a:r>
              <a:rPr sz="2176" spc="-73" dirty="0">
                <a:latin typeface="Trebuchet MS"/>
                <a:cs typeface="Trebuchet MS"/>
              </a:rPr>
              <a:t>des</a:t>
            </a:r>
            <a:r>
              <a:rPr sz="2176" spc="-159" dirty="0">
                <a:latin typeface="Trebuchet MS"/>
                <a:cs typeface="Trebuchet MS"/>
              </a:rPr>
              <a:t> </a:t>
            </a:r>
            <a:r>
              <a:rPr sz="2176" b="1" spc="-122" dirty="0">
                <a:latin typeface="Trebuchet MS"/>
                <a:cs typeface="Trebuchet MS"/>
              </a:rPr>
              <a:t>instructions</a:t>
            </a:r>
            <a:r>
              <a:rPr sz="2176" b="1" spc="-163" dirty="0">
                <a:latin typeface="Trebuchet MS"/>
                <a:cs typeface="Trebuchet MS"/>
              </a:rPr>
              <a:t> </a:t>
            </a:r>
            <a:r>
              <a:rPr sz="2176" spc="-95" dirty="0">
                <a:latin typeface="Trebuchet MS"/>
                <a:cs typeface="Trebuchet MS"/>
              </a:rPr>
              <a:t>portant</a:t>
            </a:r>
            <a:r>
              <a:rPr sz="2176" spc="-163" dirty="0">
                <a:latin typeface="Trebuchet MS"/>
                <a:cs typeface="Trebuchet MS"/>
              </a:rPr>
              <a:t> </a:t>
            </a:r>
            <a:r>
              <a:rPr sz="2176" spc="-59" dirty="0">
                <a:latin typeface="Trebuchet MS"/>
                <a:cs typeface="Trebuchet MS"/>
              </a:rPr>
              <a:t>sur  </a:t>
            </a:r>
            <a:r>
              <a:rPr sz="2176" spc="-73" dirty="0">
                <a:latin typeface="Trebuchet MS"/>
                <a:cs typeface="Trebuchet MS"/>
              </a:rPr>
              <a:t>des </a:t>
            </a:r>
            <a:r>
              <a:rPr sz="2176" b="1" spc="-113" dirty="0">
                <a:latin typeface="Trebuchet MS"/>
                <a:cs typeface="Trebuchet MS"/>
              </a:rPr>
              <a:t>données </a:t>
            </a:r>
            <a:r>
              <a:rPr sz="2176" spc="-131" dirty="0">
                <a:latin typeface="Trebuchet MS"/>
                <a:cs typeface="Trebuchet MS"/>
              </a:rPr>
              <a:t>qu’il </a:t>
            </a:r>
            <a:r>
              <a:rPr sz="2176" spc="-109" dirty="0">
                <a:latin typeface="Trebuchet MS"/>
                <a:cs typeface="Trebuchet MS"/>
              </a:rPr>
              <a:t>va chercher </a:t>
            </a:r>
            <a:r>
              <a:rPr sz="2176" spc="-68" dirty="0">
                <a:latin typeface="Trebuchet MS"/>
                <a:cs typeface="Trebuchet MS"/>
              </a:rPr>
              <a:t>dans </a:t>
            </a:r>
            <a:r>
              <a:rPr sz="2176" spc="-122" dirty="0">
                <a:latin typeface="Trebuchet MS"/>
                <a:cs typeface="Trebuchet MS"/>
              </a:rPr>
              <a:t>la </a:t>
            </a:r>
            <a:r>
              <a:rPr sz="2176" b="1" spc="-131" dirty="0">
                <a:latin typeface="Trebuchet MS"/>
                <a:cs typeface="Trebuchet MS"/>
              </a:rPr>
              <a:t>mémoire </a:t>
            </a:r>
            <a:r>
              <a:rPr sz="2176" spc="-63" dirty="0">
                <a:latin typeface="Trebuchet MS"/>
                <a:cs typeface="Trebuchet MS"/>
              </a:rPr>
              <a:t>du </a:t>
            </a:r>
            <a:r>
              <a:rPr sz="2176" spc="-100" dirty="0">
                <a:latin typeface="Trebuchet MS"/>
                <a:cs typeface="Trebuchet MS"/>
              </a:rPr>
              <a:t>micro  </a:t>
            </a:r>
            <a:r>
              <a:rPr sz="2176" spc="-95" dirty="0">
                <a:latin typeface="Trebuchet MS"/>
                <a:cs typeface="Trebuchet MS"/>
              </a:rPr>
              <a:t>ordinateur</a:t>
            </a:r>
            <a:endParaRPr sz="2176" dirty="0">
              <a:latin typeface="Trebuchet MS"/>
              <a:cs typeface="Trebuchet MS"/>
            </a:endParaRPr>
          </a:p>
          <a:p>
            <a:pPr marL="361614" marR="151440" indent="-350097">
              <a:spcBef>
                <a:spcPts val="1088"/>
              </a:spcBef>
              <a:buClr>
                <a:srgbClr val="2DA2BF"/>
              </a:buClr>
              <a:buSzPct val="68750"/>
              <a:buFont typeface="Wingdings"/>
              <a:buChar char=""/>
              <a:tabLst>
                <a:tab pos="361614" algn="l"/>
                <a:tab pos="362190" algn="l"/>
              </a:tabLst>
            </a:pPr>
            <a:r>
              <a:rPr sz="2176" spc="-82" dirty="0">
                <a:latin typeface="Trebuchet MS"/>
                <a:cs typeface="Trebuchet MS"/>
              </a:rPr>
              <a:t>Instructions</a:t>
            </a:r>
            <a:r>
              <a:rPr sz="2176" spc="-177" dirty="0">
                <a:latin typeface="Trebuchet MS"/>
                <a:cs typeface="Trebuchet MS"/>
              </a:rPr>
              <a:t> </a:t>
            </a:r>
            <a:r>
              <a:rPr sz="2176" spc="-127" dirty="0">
                <a:latin typeface="Trebuchet MS"/>
                <a:cs typeface="Trebuchet MS"/>
              </a:rPr>
              <a:t>et</a:t>
            </a:r>
            <a:r>
              <a:rPr sz="2176" spc="-163" dirty="0">
                <a:latin typeface="Trebuchet MS"/>
                <a:cs typeface="Trebuchet MS"/>
              </a:rPr>
              <a:t> </a:t>
            </a:r>
            <a:r>
              <a:rPr sz="2176" spc="-68" dirty="0">
                <a:latin typeface="Trebuchet MS"/>
                <a:cs typeface="Trebuchet MS"/>
              </a:rPr>
              <a:t>données</a:t>
            </a:r>
            <a:r>
              <a:rPr sz="2176" spc="-150" dirty="0">
                <a:latin typeface="Trebuchet MS"/>
                <a:cs typeface="Trebuchet MS"/>
              </a:rPr>
              <a:t> </a:t>
            </a:r>
            <a:r>
              <a:rPr sz="2176" spc="-91" dirty="0">
                <a:latin typeface="Trebuchet MS"/>
                <a:cs typeface="Trebuchet MS"/>
              </a:rPr>
              <a:t>codées</a:t>
            </a:r>
            <a:r>
              <a:rPr sz="2176" spc="-159" dirty="0">
                <a:latin typeface="Trebuchet MS"/>
                <a:cs typeface="Trebuchet MS"/>
              </a:rPr>
              <a:t> </a:t>
            </a:r>
            <a:r>
              <a:rPr sz="2176" spc="-77" dirty="0">
                <a:latin typeface="Trebuchet MS"/>
                <a:cs typeface="Trebuchet MS"/>
              </a:rPr>
              <a:t>en</a:t>
            </a:r>
            <a:r>
              <a:rPr sz="2176" spc="-159" dirty="0">
                <a:latin typeface="Trebuchet MS"/>
                <a:cs typeface="Trebuchet MS"/>
              </a:rPr>
              <a:t> </a:t>
            </a:r>
            <a:r>
              <a:rPr sz="2176" spc="-100" dirty="0">
                <a:latin typeface="Trebuchet MS"/>
                <a:cs typeface="Trebuchet MS"/>
              </a:rPr>
              <a:t>langage</a:t>
            </a:r>
            <a:r>
              <a:rPr sz="2176" spc="-163" dirty="0">
                <a:latin typeface="Trebuchet MS"/>
                <a:cs typeface="Trebuchet MS"/>
              </a:rPr>
              <a:t> </a:t>
            </a:r>
            <a:r>
              <a:rPr sz="2176" spc="-103" dirty="0">
                <a:latin typeface="Trebuchet MS"/>
                <a:cs typeface="Trebuchet MS"/>
              </a:rPr>
              <a:t>binaire</a:t>
            </a:r>
            <a:r>
              <a:rPr sz="2176" spc="-159" dirty="0">
                <a:latin typeface="Trebuchet MS"/>
                <a:cs typeface="Trebuchet MS"/>
              </a:rPr>
              <a:t> </a:t>
            </a:r>
            <a:r>
              <a:rPr sz="2176" spc="-218" dirty="0">
                <a:latin typeface="Trebuchet MS"/>
                <a:cs typeface="Trebuchet MS"/>
              </a:rPr>
              <a:t>:</a:t>
            </a:r>
            <a:r>
              <a:rPr sz="2176" spc="-168" dirty="0">
                <a:latin typeface="Trebuchet MS"/>
                <a:cs typeface="Trebuchet MS"/>
              </a:rPr>
              <a:t> </a:t>
            </a:r>
            <a:r>
              <a:rPr sz="2176" spc="-95" dirty="0">
                <a:latin typeface="Trebuchet MS"/>
                <a:cs typeface="Trebuchet MS"/>
              </a:rPr>
              <a:t>suite</a:t>
            </a:r>
            <a:r>
              <a:rPr sz="2176" spc="-163" dirty="0">
                <a:latin typeface="Trebuchet MS"/>
                <a:cs typeface="Trebuchet MS"/>
              </a:rPr>
              <a:t> </a:t>
            </a:r>
            <a:r>
              <a:rPr sz="2176" spc="-91" dirty="0">
                <a:latin typeface="Trebuchet MS"/>
                <a:cs typeface="Trebuchet MS"/>
              </a:rPr>
              <a:t>de</a:t>
            </a:r>
            <a:r>
              <a:rPr sz="2176" spc="-159" dirty="0">
                <a:latin typeface="Trebuchet MS"/>
                <a:cs typeface="Trebuchet MS"/>
              </a:rPr>
              <a:t> </a:t>
            </a:r>
            <a:r>
              <a:rPr sz="2176" spc="-41" dirty="0">
                <a:latin typeface="Trebuchet MS"/>
                <a:cs typeface="Trebuchet MS"/>
              </a:rPr>
              <a:t>0</a:t>
            </a:r>
            <a:r>
              <a:rPr sz="2176" spc="-168" dirty="0">
                <a:latin typeface="Trebuchet MS"/>
                <a:cs typeface="Trebuchet MS"/>
              </a:rPr>
              <a:t> </a:t>
            </a:r>
            <a:r>
              <a:rPr sz="2176" spc="-136" dirty="0">
                <a:latin typeface="Trebuchet MS"/>
                <a:cs typeface="Trebuchet MS"/>
              </a:rPr>
              <a:t>et  </a:t>
            </a:r>
            <a:r>
              <a:rPr sz="2176" spc="-91" dirty="0">
                <a:latin typeface="Trebuchet MS"/>
                <a:cs typeface="Trebuchet MS"/>
              </a:rPr>
              <a:t>de </a:t>
            </a:r>
            <a:r>
              <a:rPr sz="2176" spc="-41" dirty="0">
                <a:latin typeface="Trebuchet MS"/>
                <a:cs typeface="Trebuchet MS"/>
              </a:rPr>
              <a:t>1 </a:t>
            </a:r>
            <a:r>
              <a:rPr sz="2176" spc="-91" dirty="0" err="1" smtClean="0">
                <a:latin typeface="Trebuchet MS"/>
                <a:cs typeface="Trebuchet MS"/>
              </a:rPr>
              <a:t>appelé</a:t>
            </a:r>
            <a:r>
              <a:rPr lang="fr-FR" sz="2176" spc="-91" dirty="0" smtClean="0">
                <a:latin typeface="Trebuchet MS"/>
                <a:cs typeface="Trebuchet MS"/>
              </a:rPr>
              <a:t>e</a:t>
            </a:r>
            <a:r>
              <a:rPr sz="2176" spc="-91" dirty="0" smtClean="0">
                <a:latin typeface="Trebuchet MS"/>
                <a:cs typeface="Trebuchet MS"/>
              </a:rPr>
              <a:t>s</a:t>
            </a:r>
            <a:r>
              <a:rPr sz="2176" spc="-367" dirty="0" smtClean="0">
                <a:latin typeface="Trebuchet MS"/>
                <a:cs typeface="Trebuchet MS"/>
              </a:rPr>
              <a:t> </a:t>
            </a:r>
            <a:r>
              <a:rPr sz="2176" spc="-127" dirty="0" smtClean="0">
                <a:latin typeface="Trebuchet MS"/>
                <a:cs typeface="Trebuchet MS"/>
              </a:rPr>
              <a:t>bits.</a:t>
            </a:r>
            <a:endParaRPr sz="2176" dirty="0">
              <a:latin typeface="Trebuchet MS"/>
              <a:cs typeface="Trebuchet MS"/>
            </a:endParaRPr>
          </a:p>
          <a:p>
            <a:pPr marL="361614" marR="4607" indent="-350097">
              <a:lnSpc>
                <a:spcPct val="100299"/>
              </a:lnSpc>
              <a:spcBef>
                <a:spcPts val="1079"/>
              </a:spcBef>
              <a:buClr>
                <a:srgbClr val="2DA2BF"/>
              </a:buClr>
              <a:buSzPct val="68750"/>
              <a:buFont typeface="Wingdings"/>
              <a:buChar char=""/>
              <a:tabLst>
                <a:tab pos="361614" algn="l"/>
                <a:tab pos="362190" algn="l"/>
              </a:tabLst>
            </a:pPr>
            <a:r>
              <a:rPr sz="2176" spc="-109" dirty="0">
                <a:latin typeface="Trebuchet MS"/>
                <a:cs typeface="Trebuchet MS"/>
              </a:rPr>
              <a:t>Cadencé </a:t>
            </a:r>
            <a:r>
              <a:rPr sz="2176" spc="-73" dirty="0">
                <a:latin typeface="Trebuchet MS"/>
                <a:cs typeface="Trebuchet MS"/>
              </a:rPr>
              <a:t>selon une </a:t>
            </a:r>
            <a:r>
              <a:rPr sz="2176" b="1" spc="-150" dirty="0">
                <a:latin typeface="Trebuchet MS"/>
                <a:cs typeface="Trebuchet MS"/>
              </a:rPr>
              <a:t>fréquence </a:t>
            </a:r>
            <a:r>
              <a:rPr sz="2176" b="1" spc="-145" dirty="0">
                <a:latin typeface="Trebuchet MS"/>
                <a:cs typeface="Trebuchet MS"/>
              </a:rPr>
              <a:t>interne </a:t>
            </a:r>
            <a:r>
              <a:rPr sz="2176" spc="-109" dirty="0">
                <a:latin typeface="Trebuchet MS"/>
                <a:cs typeface="Trebuchet MS"/>
              </a:rPr>
              <a:t>exprimée </a:t>
            </a:r>
            <a:r>
              <a:rPr sz="2176" spc="-77" dirty="0">
                <a:latin typeface="Trebuchet MS"/>
                <a:cs typeface="Trebuchet MS"/>
              </a:rPr>
              <a:t>en </a:t>
            </a:r>
            <a:r>
              <a:rPr sz="2176" spc="27" dirty="0">
                <a:latin typeface="Trebuchet MS"/>
                <a:cs typeface="Trebuchet MS"/>
              </a:rPr>
              <a:t>Mhz</a:t>
            </a:r>
            <a:r>
              <a:rPr sz="2176" spc="-499" dirty="0">
                <a:latin typeface="Trebuchet MS"/>
                <a:cs typeface="Trebuchet MS"/>
              </a:rPr>
              <a:t> </a:t>
            </a:r>
            <a:r>
              <a:rPr sz="2176" spc="-218" dirty="0">
                <a:latin typeface="Trebuchet MS"/>
                <a:cs typeface="Trebuchet MS"/>
              </a:rPr>
              <a:t>: </a:t>
            </a:r>
            <a:r>
              <a:rPr sz="2176" spc="-77" dirty="0">
                <a:latin typeface="Trebuchet MS"/>
                <a:cs typeface="Trebuchet MS"/>
              </a:rPr>
              <a:t>nombre  </a:t>
            </a:r>
            <a:r>
              <a:rPr sz="2176" spc="-122" dirty="0">
                <a:latin typeface="Trebuchet MS"/>
                <a:cs typeface="Trebuchet MS"/>
              </a:rPr>
              <a:t>d’actions </a:t>
            </a:r>
            <a:r>
              <a:rPr sz="1814" i="1" spc="-100" dirty="0">
                <a:latin typeface="Trebuchet MS"/>
                <a:cs typeface="Trebuchet MS"/>
              </a:rPr>
              <a:t>(cycles) </a:t>
            </a:r>
            <a:r>
              <a:rPr sz="2176" spc="-77" dirty="0">
                <a:latin typeface="Trebuchet MS"/>
                <a:cs typeface="Trebuchet MS"/>
              </a:rPr>
              <a:t>que </a:t>
            </a:r>
            <a:r>
              <a:rPr sz="2176" spc="-127" dirty="0">
                <a:latin typeface="Trebuchet MS"/>
                <a:cs typeface="Trebuchet MS"/>
              </a:rPr>
              <a:t>le </a:t>
            </a:r>
            <a:r>
              <a:rPr sz="2176" spc="-82" dirty="0">
                <a:latin typeface="Trebuchet MS"/>
                <a:cs typeface="Trebuchet MS"/>
              </a:rPr>
              <a:t>processeur </a:t>
            </a:r>
            <a:r>
              <a:rPr sz="2176" spc="-103" dirty="0">
                <a:latin typeface="Trebuchet MS"/>
                <a:cs typeface="Trebuchet MS"/>
              </a:rPr>
              <a:t>est </a:t>
            </a:r>
            <a:r>
              <a:rPr sz="2176" spc="-113" dirty="0">
                <a:latin typeface="Trebuchet MS"/>
                <a:cs typeface="Trebuchet MS"/>
              </a:rPr>
              <a:t>capable </a:t>
            </a:r>
            <a:r>
              <a:rPr sz="2176" spc="-91" dirty="0">
                <a:latin typeface="Trebuchet MS"/>
                <a:cs typeface="Trebuchet MS"/>
              </a:rPr>
              <a:t>de </a:t>
            </a:r>
            <a:r>
              <a:rPr sz="2176" spc="-122" dirty="0">
                <a:latin typeface="Trebuchet MS"/>
                <a:cs typeface="Trebuchet MS"/>
              </a:rPr>
              <a:t>traiter </a:t>
            </a:r>
            <a:r>
              <a:rPr sz="2176" spc="-77" dirty="0">
                <a:latin typeface="Trebuchet MS"/>
                <a:cs typeface="Trebuchet MS"/>
              </a:rPr>
              <a:t>en </a:t>
            </a:r>
            <a:r>
              <a:rPr sz="2176" spc="-73" dirty="0">
                <a:latin typeface="Trebuchet MS"/>
                <a:cs typeface="Trebuchet MS"/>
              </a:rPr>
              <a:t>une  </a:t>
            </a:r>
            <a:r>
              <a:rPr sz="2176" spc="-103" dirty="0">
                <a:latin typeface="Trebuchet MS"/>
                <a:cs typeface="Trebuchet MS"/>
              </a:rPr>
              <a:t>seconde. </a:t>
            </a:r>
            <a:r>
              <a:rPr lang="fr-FR" sz="1814" i="1" spc="-136" dirty="0" smtClean="0">
                <a:latin typeface="Trebuchet MS"/>
                <a:cs typeface="Trebuchet MS"/>
              </a:rPr>
              <a:t>Un </a:t>
            </a:r>
            <a:r>
              <a:rPr lang="fr-FR" sz="1814" i="1" spc="-136" dirty="0" err="1" smtClean="0">
                <a:latin typeface="Trebuchet MS"/>
                <a:cs typeface="Trebuchet MS"/>
              </a:rPr>
              <a:t>core</a:t>
            </a:r>
            <a:r>
              <a:rPr lang="fr-FR" sz="1814" i="1" spc="-136" dirty="0" smtClean="0">
                <a:latin typeface="Trebuchet MS"/>
                <a:cs typeface="Trebuchet MS"/>
              </a:rPr>
              <a:t> i5 </a:t>
            </a:r>
            <a:r>
              <a:rPr sz="1814" i="1" spc="-82" dirty="0" err="1" smtClean="0">
                <a:latin typeface="Trebuchet MS"/>
                <a:cs typeface="Trebuchet MS"/>
              </a:rPr>
              <a:t>cadencé</a:t>
            </a:r>
            <a:r>
              <a:rPr sz="1814" i="1" spc="-82" dirty="0" smtClean="0">
                <a:latin typeface="Trebuchet MS"/>
                <a:cs typeface="Trebuchet MS"/>
              </a:rPr>
              <a:t> </a:t>
            </a:r>
            <a:r>
              <a:rPr sz="1814" i="1" spc="-23" dirty="0">
                <a:latin typeface="Trebuchet MS"/>
                <a:cs typeface="Trebuchet MS"/>
              </a:rPr>
              <a:t>à </a:t>
            </a:r>
            <a:r>
              <a:rPr sz="1814" i="1" spc="-95" dirty="0">
                <a:latin typeface="Trebuchet MS"/>
                <a:cs typeface="Trebuchet MS"/>
              </a:rPr>
              <a:t>2,8 </a:t>
            </a:r>
            <a:r>
              <a:rPr sz="1814" i="1" spc="-109" dirty="0">
                <a:latin typeface="Trebuchet MS"/>
                <a:cs typeface="Trebuchet MS"/>
              </a:rPr>
              <a:t>Ghz est théoriquement </a:t>
            </a:r>
            <a:r>
              <a:rPr sz="1814" i="1" spc="-86" dirty="0">
                <a:latin typeface="Trebuchet MS"/>
                <a:cs typeface="Trebuchet MS"/>
              </a:rPr>
              <a:t>capable </a:t>
            </a:r>
            <a:r>
              <a:rPr sz="1814" i="1" spc="-100" dirty="0">
                <a:latin typeface="Trebuchet MS"/>
                <a:cs typeface="Trebuchet MS"/>
              </a:rPr>
              <a:t>de  </a:t>
            </a:r>
            <a:r>
              <a:rPr sz="1814" i="1" spc="-131" dirty="0">
                <a:latin typeface="Trebuchet MS"/>
                <a:cs typeface="Trebuchet MS"/>
              </a:rPr>
              <a:t>traiter </a:t>
            </a:r>
            <a:r>
              <a:rPr sz="1814" i="1" spc="-36" dirty="0">
                <a:latin typeface="Trebuchet MS"/>
                <a:cs typeface="Trebuchet MS"/>
              </a:rPr>
              <a:t>2800 </a:t>
            </a:r>
            <a:r>
              <a:rPr sz="1814" i="1" spc="-109" dirty="0">
                <a:latin typeface="Trebuchet MS"/>
                <a:cs typeface="Trebuchet MS"/>
              </a:rPr>
              <a:t>millions </a:t>
            </a:r>
            <a:r>
              <a:rPr sz="1814" i="1" spc="-113" dirty="0">
                <a:latin typeface="Trebuchet MS"/>
                <a:cs typeface="Trebuchet MS"/>
              </a:rPr>
              <a:t>d’actions </a:t>
            </a:r>
            <a:r>
              <a:rPr sz="1814" i="1" spc="-86" dirty="0">
                <a:latin typeface="Trebuchet MS"/>
                <a:cs typeface="Trebuchet MS"/>
              </a:rPr>
              <a:t>en une</a:t>
            </a:r>
            <a:r>
              <a:rPr sz="1814" i="1" spc="-336" dirty="0">
                <a:latin typeface="Trebuchet MS"/>
                <a:cs typeface="Trebuchet MS"/>
              </a:rPr>
              <a:t> </a:t>
            </a:r>
            <a:r>
              <a:rPr sz="1814" i="1" spc="-100" dirty="0">
                <a:latin typeface="Trebuchet MS"/>
                <a:cs typeface="Trebuchet MS"/>
              </a:rPr>
              <a:t>seconde.</a:t>
            </a:r>
            <a:endParaRPr sz="1814" dirty="0">
              <a:latin typeface="Trebuchet MS"/>
              <a:cs typeface="Trebuchet MS"/>
            </a:endParaRPr>
          </a:p>
          <a:p>
            <a:pPr marL="361614"/>
            <a:r>
              <a:rPr sz="1814" i="1" spc="-95" dirty="0">
                <a:latin typeface="Trebuchet MS"/>
                <a:cs typeface="Trebuchet MS"/>
              </a:rPr>
              <a:t>(une </a:t>
            </a:r>
            <a:r>
              <a:rPr sz="1814" i="1" spc="-103" dirty="0">
                <a:latin typeface="Trebuchet MS"/>
                <a:cs typeface="Trebuchet MS"/>
              </a:rPr>
              <a:t>instruction </a:t>
            </a:r>
            <a:r>
              <a:rPr sz="1814" i="1" spc="-50" dirty="0">
                <a:latin typeface="Trebuchet MS"/>
                <a:cs typeface="Trebuchet MS"/>
              </a:rPr>
              <a:t>= </a:t>
            </a:r>
            <a:r>
              <a:rPr sz="1814" i="1" spc="-36" dirty="0">
                <a:latin typeface="Trebuchet MS"/>
                <a:cs typeface="Trebuchet MS"/>
              </a:rPr>
              <a:t>1</a:t>
            </a:r>
            <a:r>
              <a:rPr sz="1814" i="1" spc="-416" dirty="0">
                <a:latin typeface="Trebuchet MS"/>
                <a:cs typeface="Trebuchet MS"/>
              </a:rPr>
              <a:t> </a:t>
            </a:r>
            <a:r>
              <a:rPr sz="1814" i="1" spc="-63" dirty="0">
                <a:latin typeface="Trebuchet MS"/>
                <a:cs typeface="Trebuchet MS"/>
              </a:rPr>
              <a:t>ou </a:t>
            </a:r>
            <a:r>
              <a:rPr sz="1814" i="1" spc="-100" dirty="0">
                <a:latin typeface="Trebuchet MS"/>
                <a:cs typeface="Trebuchet MS"/>
              </a:rPr>
              <a:t>plusieurs </a:t>
            </a:r>
            <a:r>
              <a:rPr sz="1814" i="1" spc="-82" dirty="0">
                <a:latin typeface="Trebuchet MS"/>
                <a:cs typeface="Trebuchet MS"/>
              </a:rPr>
              <a:t>actions)</a:t>
            </a:r>
            <a:endParaRPr sz="1814" dirty="0">
              <a:latin typeface="Trebuchet MS"/>
              <a:cs typeface="Trebuchet MS"/>
            </a:endParaRPr>
          </a:p>
          <a:p>
            <a:pPr marL="361614" indent="-350097">
              <a:spcBef>
                <a:spcPts val="1061"/>
              </a:spcBef>
              <a:buClr>
                <a:srgbClr val="2DA2BF"/>
              </a:buClr>
              <a:buSzPct val="68750"/>
              <a:buFont typeface="Wingdings"/>
              <a:buChar char=""/>
              <a:tabLst>
                <a:tab pos="361614" algn="l"/>
                <a:tab pos="362190" algn="l"/>
              </a:tabLst>
            </a:pPr>
            <a:r>
              <a:rPr sz="2176" spc="-103" dirty="0">
                <a:latin typeface="Trebuchet MS"/>
                <a:cs typeface="Trebuchet MS"/>
              </a:rPr>
              <a:t>Connecté</a:t>
            </a:r>
            <a:r>
              <a:rPr sz="2176" spc="-163" dirty="0">
                <a:latin typeface="Trebuchet MS"/>
                <a:cs typeface="Trebuchet MS"/>
              </a:rPr>
              <a:t> </a:t>
            </a:r>
            <a:r>
              <a:rPr sz="2176" spc="-103" dirty="0">
                <a:latin typeface="Trebuchet MS"/>
                <a:cs typeface="Trebuchet MS"/>
              </a:rPr>
              <a:t>à</a:t>
            </a:r>
            <a:r>
              <a:rPr sz="2176" spc="-168" dirty="0">
                <a:latin typeface="Trebuchet MS"/>
                <a:cs typeface="Trebuchet MS"/>
              </a:rPr>
              <a:t> </a:t>
            </a:r>
            <a:r>
              <a:rPr sz="2176" spc="-122" dirty="0">
                <a:latin typeface="Trebuchet MS"/>
                <a:cs typeface="Trebuchet MS"/>
              </a:rPr>
              <a:t>la</a:t>
            </a:r>
            <a:r>
              <a:rPr sz="2176" spc="-172" dirty="0">
                <a:latin typeface="Trebuchet MS"/>
                <a:cs typeface="Trebuchet MS"/>
              </a:rPr>
              <a:t> </a:t>
            </a:r>
            <a:r>
              <a:rPr sz="2176" spc="-127" dirty="0">
                <a:latin typeface="Trebuchet MS"/>
                <a:cs typeface="Trebuchet MS"/>
              </a:rPr>
              <a:t>carte</a:t>
            </a:r>
            <a:r>
              <a:rPr sz="2176" spc="-163" dirty="0">
                <a:latin typeface="Trebuchet MS"/>
                <a:cs typeface="Trebuchet MS"/>
              </a:rPr>
              <a:t> </a:t>
            </a:r>
            <a:r>
              <a:rPr sz="2176" spc="-100" dirty="0">
                <a:latin typeface="Trebuchet MS"/>
                <a:cs typeface="Trebuchet MS"/>
              </a:rPr>
              <a:t>mère</a:t>
            </a:r>
            <a:r>
              <a:rPr sz="2176" spc="-168" dirty="0">
                <a:latin typeface="Trebuchet MS"/>
                <a:cs typeface="Trebuchet MS"/>
              </a:rPr>
              <a:t> </a:t>
            </a:r>
            <a:r>
              <a:rPr sz="2176" spc="-91" dirty="0">
                <a:latin typeface="Trebuchet MS"/>
                <a:cs typeface="Trebuchet MS"/>
              </a:rPr>
              <a:t>par</a:t>
            </a:r>
            <a:r>
              <a:rPr sz="2176" spc="-163" dirty="0">
                <a:latin typeface="Trebuchet MS"/>
                <a:cs typeface="Trebuchet MS"/>
              </a:rPr>
              <a:t> </a:t>
            </a:r>
            <a:r>
              <a:rPr sz="2176" spc="-127" dirty="0">
                <a:latin typeface="Trebuchet MS"/>
                <a:cs typeface="Trebuchet MS"/>
              </a:rPr>
              <a:t>le</a:t>
            </a:r>
            <a:r>
              <a:rPr sz="2176" spc="-163" dirty="0">
                <a:latin typeface="Trebuchet MS"/>
                <a:cs typeface="Trebuchet MS"/>
              </a:rPr>
              <a:t> </a:t>
            </a:r>
            <a:r>
              <a:rPr sz="2176" spc="-91" dirty="0">
                <a:latin typeface="Trebuchet MS"/>
                <a:cs typeface="Trebuchet MS"/>
              </a:rPr>
              <a:t>biais</a:t>
            </a:r>
            <a:r>
              <a:rPr sz="2176" spc="-168" dirty="0">
                <a:latin typeface="Trebuchet MS"/>
                <a:cs typeface="Trebuchet MS"/>
              </a:rPr>
              <a:t> </a:t>
            </a:r>
            <a:r>
              <a:rPr sz="2176" spc="-14" dirty="0">
                <a:latin typeface="Trebuchet MS"/>
                <a:cs typeface="Trebuchet MS"/>
              </a:rPr>
              <a:t>d'un</a:t>
            </a:r>
            <a:r>
              <a:rPr sz="2176" spc="-168" dirty="0">
                <a:latin typeface="Trebuchet MS"/>
                <a:cs typeface="Trebuchet MS"/>
              </a:rPr>
              <a:t> </a:t>
            </a:r>
            <a:r>
              <a:rPr sz="2176" b="1" u="heavy" spc="-91" dirty="0">
                <a:uFill>
                  <a:solidFill>
                    <a:srgbClr val="000000"/>
                  </a:solidFill>
                </a:uFill>
                <a:latin typeface="Trebuchet MS"/>
                <a:cs typeface="Trebuchet MS"/>
              </a:rPr>
              <a:t>slot</a:t>
            </a:r>
            <a:r>
              <a:rPr sz="2176" b="1" spc="-163" dirty="0">
                <a:latin typeface="Trebuchet MS"/>
                <a:cs typeface="Trebuchet MS"/>
              </a:rPr>
              <a:t> </a:t>
            </a:r>
            <a:r>
              <a:rPr sz="2176" spc="-36" dirty="0">
                <a:latin typeface="Trebuchet MS"/>
                <a:cs typeface="Trebuchet MS"/>
              </a:rPr>
              <a:t>ou</a:t>
            </a:r>
            <a:r>
              <a:rPr sz="2176" spc="-163" dirty="0">
                <a:latin typeface="Trebuchet MS"/>
                <a:cs typeface="Trebuchet MS"/>
              </a:rPr>
              <a:t> </a:t>
            </a:r>
            <a:r>
              <a:rPr sz="2176" spc="-14" dirty="0">
                <a:latin typeface="Trebuchet MS"/>
                <a:cs typeface="Trebuchet MS"/>
              </a:rPr>
              <a:t>d'un</a:t>
            </a:r>
            <a:r>
              <a:rPr sz="2176" spc="-168" dirty="0">
                <a:latin typeface="Trebuchet MS"/>
                <a:cs typeface="Trebuchet MS"/>
              </a:rPr>
              <a:t> </a:t>
            </a:r>
            <a:r>
              <a:rPr sz="2176" b="1" u="heavy" spc="-145" dirty="0">
                <a:uFill>
                  <a:solidFill>
                    <a:srgbClr val="000000"/>
                  </a:solidFill>
                </a:uFill>
                <a:latin typeface="Trebuchet MS"/>
                <a:cs typeface="Trebuchet MS"/>
              </a:rPr>
              <a:t>socket</a:t>
            </a:r>
            <a:endParaRPr sz="2176" dirty="0">
              <a:latin typeface="Trebuchet MS"/>
              <a:cs typeface="Trebuchet MS"/>
            </a:endParaRPr>
          </a:p>
          <a:p>
            <a:pPr marL="361614" indent="-350097">
              <a:spcBef>
                <a:spcPts val="1088"/>
              </a:spcBef>
              <a:buClr>
                <a:srgbClr val="2DA2BF"/>
              </a:buClr>
              <a:buSzPct val="68750"/>
              <a:buFont typeface="Wingdings"/>
              <a:buChar char=""/>
              <a:tabLst>
                <a:tab pos="361614" algn="l"/>
                <a:tab pos="362190" algn="l"/>
              </a:tabLst>
            </a:pPr>
            <a:r>
              <a:rPr sz="2176" spc="-68" dirty="0">
                <a:latin typeface="Trebuchet MS"/>
                <a:cs typeface="Trebuchet MS"/>
              </a:rPr>
              <a:t>Doit</a:t>
            </a:r>
            <a:r>
              <a:rPr sz="2176" spc="-181" dirty="0">
                <a:latin typeface="Trebuchet MS"/>
                <a:cs typeface="Trebuchet MS"/>
              </a:rPr>
              <a:t> </a:t>
            </a:r>
            <a:r>
              <a:rPr sz="2176" spc="-122" dirty="0">
                <a:latin typeface="Trebuchet MS"/>
                <a:cs typeface="Trebuchet MS"/>
              </a:rPr>
              <a:t>être</a:t>
            </a:r>
            <a:r>
              <a:rPr sz="2176" spc="-168" dirty="0">
                <a:latin typeface="Trebuchet MS"/>
                <a:cs typeface="Trebuchet MS"/>
              </a:rPr>
              <a:t> </a:t>
            </a:r>
            <a:r>
              <a:rPr sz="2176" spc="-103" dirty="0">
                <a:latin typeface="Trebuchet MS"/>
                <a:cs typeface="Trebuchet MS"/>
              </a:rPr>
              <a:t>adapté</a:t>
            </a:r>
            <a:r>
              <a:rPr sz="2176" spc="-168" dirty="0">
                <a:latin typeface="Trebuchet MS"/>
                <a:cs typeface="Trebuchet MS"/>
              </a:rPr>
              <a:t> </a:t>
            </a:r>
            <a:r>
              <a:rPr sz="2176" spc="-103" dirty="0">
                <a:latin typeface="Trebuchet MS"/>
                <a:cs typeface="Trebuchet MS"/>
              </a:rPr>
              <a:t>à</a:t>
            </a:r>
            <a:r>
              <a:rPr sz="2176" spc="-172" dirty="0">
                <a:latin typeface="Trebuchet MS"/>
                <a:cs typeface="Trebuchet MS"/>
              </a:rPr>
              <a:t> </a:t>
            </a:r>
            <a:r>
              <a:rPr sz="2176" spc="-122" dirty="0">
                <a:latin typeface="Trebuchet MS"/>
                <a:cs typeface="Trebuchet MS"/>
              </a:rPr>
              <a:t>la</a:t>
            </a:r>
            <a:r>
              <a:rPr sz="2176" spc="-172" dirty="0">
                <a:latin typeface="Trebuchet MS"/>
                <a:cs typeface="Trebuchet MS"/>
              </a:rPr>
              <a:t> </a:t>
            </a:r>
            <a:r>
              <a:rPr sz="2176" spc="-127" dirty="0">
                <a:latin typeface="Trebuchet MS"/>
                <a:cs typeface="Trebuchet MS"/>
              </a:rPr>
              <a:t>carte</a:t>
            </a:r>
            <a:r>
              <a:rPr sz="2176" spc="-177" dirty="0">
                <a:latin typeface="Trebuchet MS"/>
                <a:cs typeface="Trebuchet MS"/>
              </a:rPr>
              <a:t> </a:t>
            </a:r>
            <a:r>
              <a:rPr sz="2176" spc="-100" dirty="0">
                <a:latin typeface="Trebuchet MS"/>
                <a:cs typeface="Trebuchet MS"/>
              </a:rPr>
              <a:t>mère</a:t>
            </a:r>
            <a:r>
              <a:rPr sz="2176" spc="-163" dirty="0">
                <a:latin typeface="Trebuchet MS"/>
                <a:cs typeface="Trebuchet MS"/>
              </a:rPr>
              <a:t> </a:t>
            </a:r>
            <a:r>
              <a:rPr sz="2176" spc="-86" dirty="0">
                <a:latin typeface="Trebuchet MS"/>
                <a:cs typeface="Trebuchet MS"/>
              </a:rPr>
              <a:t>qui</a:t>
            </a:r>
            <a:r>
              <a:rPr sz="2176" spc="-163" dirty="0">
                <a:latin typeface="Trebuchet MS"/>
                <a:cs typeface="Trebuchet MS"/>
              </a:rPr>
              <a:t> </a:t>
            </a:r>
            <a:r>
              <a:rPr sz="2176" spc="-127" dirty="0">
                <a:latin typeface="Trebuchet MS"/>
                <a:cs typeface="Trebuchet MS"/>
              </a:rPr>
              <a:t>le</a:t>
            </a:r>
            <a:r>
              <a:rPr sz="2176" spc="-172" dirty="0">
                <a:latin typeface="Trebuchet MS"/>
                <a:cs typeface="Trebuchet MS"/>
              </a:rPr>
              <a:t> </a:t>
            </a:r>
            <a:r>
              <a:rPr sz="2176" spc="-113" dirty="0">
                <a:latin typeface="Trebuchet MS"/>
                <a:cs typeface="Trebuchet MS"/>
              </a:rPr>
              <a:t>reçoit</a:t>
            </a:r>
            <a:endParaRPr sz="2176" dirty="0">
              <a:latin typeface="Trebuchet MS"/>
              <a:cs typeface="Trebuchet MS"/>
            </a:endParaRPr>
          </a:p>
        </p:txBody>
      </p:sp>
      <p:sp>
        <p:nvSpPr>
          <p:cNvPr id="7" name="object 7"/>
          <p:cNvSpPr/>
          <p:nvPr/>
        </p:nvSpPr>
        <p:spPr>
          <a:xfrm>
            <a:off x="2036228" y="448393"/>
            <a:ext cx="5077714" cy="275438"/>
          </a:xfrm>
          <a:prstGeom prst="rect">
            <a:avLst/>
          </a:prstGeom>
          <a:blipFill>
            <a:blip r:embed="rId6"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722233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939" y="633412"/>
            <a:ext cx="7620000" cy="5591175"/>
          </a:xfrm>
          <a:prstGeom prst="rect">
            <a:avLst/>
          </a:prstGeom>
        </p:spPr>
      </p:pic>
    </p:spTree>
    <p:extLst>
      <p:ext uri="{BB962C8B-B14F-4D97-AF65-F5344CB8AC3E}">
        <p14:creationId xmlns:p14="http://schemas.microsoft.com/office/powerpoint/2010/main" val="107015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p:nvPr/>
        </p:nvSpPr>
        <p:spPr>
          <a:xfrm>
            <a:off x="2059032" y="459134"/>
            <a:ext cx="4516322" cy="275747"/>
          </a:xfrm>
          <a:prstGeom prst="rect">
            <a:avLst/>
          </a:prstGeom>
          <a:blipFill>
            <a:blip r:embed="rId5" cstate="print"/>
            <a:stretch>
              <a:fillRect/>
            </a:stretch>
          </a:blipFill>
        </p:spPr>
        <p:txBody>
          <a:bodyPr wrap="square" lIns="0" tIns="0" rIns="0" bIns="0" rtlCol="0"/>
          <a:lstStyle/>
          <a:p>
            <a:endParaRPr sz="1632"/>
          </a:p>
        </p:txBody>
      </p:sp>
      <p:sp>
        <p:nvSpPr>
          <p:cNvPr id="7" name="object 7"/>
          <p:cNvSpPr/>
          <p:nvPr/>
        </p:nvSpPr>
        <p:spPr>
          <a:xfrm>
            <a:off x="7597631" y="879620"/>
            <a:ext cx="2644389" cy="1723309"/>
          </a:xfrm>
          <a:prstGeom prst="rect">
            <a:avLst/>
          </a:prstGeom>
          <a:blipFill>
            <a:blip r:embed="rId6" cstate="print"/>
            <a:stretch>
              <a:fillRect/>
            </a:stretch>
          </a:blipFill>
        </p:spPr>
        <p:txBody>
          <a:bodyPr wrap="square" lIns="0" tIns="0" rIns="0" bIns="0" rtlCol="0"/>
          <a:lstStyle/>
          <a:p>
            <a:endParaRPr sz="1632"/>
          </a:p>
        </p:txBody>
      </p:sp>
      <p:sp>
        <p:nvSpPr>
          <p:cNvPr id="8" name="object 8"/>
          <p:cNvSpPr/>
          <p:nvPr/>
        </p:nvSpPr>
        <p:spPr>
          <a:xfrm>
            <a:off x="5377505" y="1193327"/>
            <a:ext cx="3067961" cy="195203"/>
          </a:xfrm>
          <a:custGeom>
            <a:avLst/>
            <a:gdLst/>
            <a:ahLst/>
            <a:cxnLst/>
            <a:rect l="l" t="t" r="r" b="b"/>
            <a:pathLst>
              <a:path w="3383279" h="215265">
                <a:moveTo>
                  <a:pt x="3298707" y="157803"/>
                </a:moveTo>
                <a:lnTo>
                  <a:pt x="1524" y="0"/>
                </a:lnTo>
                <a:lnTo>
                  <a:pt x="0" y="28956"/>
                </a:lnTo>
                <a:lnTo>
                  <a:pt x="3297156" y="186758"/>
                </a:lnTo>
                <a:lnTo>
                  <a:pt x="3298707" y="157803"/>
                </a:lnTo>
                <a:close/>
              </a:path>
              <a:path w="3383279" h="215265">
                <a:moveTo>
                  <a:pt x="3313176" y="207111"/>
                </a:moveTo>
                <a:lnTo>
                  <a:pt x="3313176" y="158495"/>
                </a:lnTo>
                <a:lnTo>
                  <a:pt x="3311652" y="187451"/>
                </a:lnTo>
                <a:lnTo>
                  <a:pt x="3297156" y="186758"/>
                </a:lnTo>
                <a:lnTo>
                  <a:pt x="3295650" y="214883"/>
                </a:lnTo>
                <a:lnTo>
                  <a:pt x="3313176" y="207111"/>
                </a:lnTo>
                <a:close/>
              </a:path>
              <a:path w="3383279" h="215265">
                <a:moveTo>
                  <a:pt x="3313176" y="158495"/>
                </a:moveTo>
                <a:lnTo>
                  <a:pt x="3298707" y="157803"/>
                </a:lnTo>
                <a:lnTo>
                  <a:pt x="3297156" y="186758"/>
                </a:lnTo>
                <a:lnTo>
                  <a:pt x="3311652" y="187451"/>
                </a:lnTo>
                <a:lnTo>
                  <a:pt x="3313176" y="158495"/>
                </a:lnTo>
                <a:close/>
              </a:path>
              <a:path w="3383279" h="215265">
                <a:moveTo>
                  <a:pt x="3383279" y="176021"/>
                </a:moveTo>
                <a:lnTo>
                  <a:pt x="3300222" y="129539"/>
                </a:lnTo>
                <a:lnTo>
                  <a:pt x="3298707" y="157803"/>
                </a:lnTo>
                <a:lnTo>
                  <a:pt x="3313176" y="158495"/>
                </a:lnTo>
                <a:lnTo>
                  <a:pt x="3313176" y="207111"/>
                </a:lnTo>
                <a:lnTo>
                  <a:pt x="3383279" y="176021"/>
                </a:lnTo>
                <a:close/>
              </a:path>
            </a:pathLst>
          </a:custGeom>
          <a:solidFill>
            <a:srgbClr val="FF0000"/>
          </a:solidFill>
        </p:spPr>
        <p:txBody>
          <a:bodyPr wrap="square" lIns="0" tIns="0" rIns="0" bIns="0" rtlCol="0"/>
          <a:lstStyle/>
          <a:p>
            <a:endParaRPr sz="1632"/>
          </a:p>
        </p:txBody>
      </p:sp>
      <p:sp>
        <p:nvSpPr>
          <p:cNvPr id="9" name="object 9"/>
          <p:cNvSpPr txBox="1"/>
          <p:nvPr/>
        </p:nvSpPr>
        <p:spPr>
          <a:xfrm>
            <a:off x="2436223" y="860496"/>
            <a:ext cx="3909233" cy="5498536"/>
          </a:xfrm>
          <a:prstGeom prst="rect">
            <a:avLst/>
          </a:prstGeom>
        </p:spPr>
        <p:txBody>
          <a:bodyPr vert="horz" wrap="square" lIns="0" tIns="149713" rIns="0" bIns="0" rtlCol="0">
            <a:spAutoFit/>
          </a:bodyPr>
          <a:lstStyle/>
          <a:p>
            <a:pPr marL="11516">
              <a:spcBef>
                <a:spcPts val="1179"/>
              </a:spcBef>
            </a:pPr>
            <a:r>
              <a:rPr sz="1632" b="1" spc="-109" dirty="0">
                <a:solidFill>
                  <a:srgbClr val="000065"/>
                </a:solidFill>
                <a:latin typeface="Trebuchet MS"/>
                <a:cs typeface="Trebuchet MS"/>
              </a:rPr>
              <a:t>Socket </a:t>
            </a:r>
            <a:r>
              <a:rPr sz="1632" b="1" spc="-145" dirty="0">
                <a:solidFill>
                  <a:srgbClr val="000065"/>
                </a:solidFill>
                <a:latin typeface="Trebuchet MS"/>
                <a:cs typeface="Trebuchet MS"/>
              </a:rPr>
              <a:t>423, </a:t>
            </a:r>
            <a:r>
              <a:rPr sz="1632" b="1" spc="-136" dirty="0">
                <a:solidFill>
                  <a:srgbClr val="000065"/>
                </a:solidFill>
                <a:latin typeface="Trebuchet MS"/>
                <a:cs typeface="Trebuchet MS"/>
              </a:rPr>
              <a:t>478 </a:t>
            </a:r>
            <a:r>
              <a:rPr sz="1632" spc="-163" dirty="0">
                <a:solidFill>
                  <a:srgbClr val="000065"/>
                </a:solidFill>
                <a:latin typeface="Trebuchet MS"/>
                <a:cs typeface="Trebuchet MS"/>
              </a:rPr>
              <a:t>: </a:t>
            </a:r>
            <a:r>
              <a:rPr sz="1632" spc="-77" dirty="0">
                <a:solidFill>
                  <a:srgbClr val="000065"/>
                </a:solidFill>
                <a:latin typeface="Trebuchet MS"/>
                <a:cs typeface="Trebuchet MS"/>
              </a:rPr>
              <a:t>à partir </a:t>
            </a:r>
            <a:r>
              <a:rPr sz="1632" spc="-45" dirty="0">
                <a:solidFill>
                  <a:srgbClr val="000065"/>
                </a:solidFill>
                <a:latin typeface="Trebuchet MS"/>
                <a:cs typeface="Trebuchet MS"/>
              </a:rPr>
              <a:t>du</a:t>
            </a:r>
            <a:r>
              <a:rPr sz="1632" spc="-154" dirty="0">
                <a:solidFill>
                  <a:srgbClr val="000065"/>
                </a:solidFill>
                <a:latin typeface="Trebuchet MS"/>
                <a:cs typeface="Trebuchet MS"/>
              </a:rPr>
              <a:t> </a:t>
            </a:r>
            <a:r>
              <a:rPr sz="1632" spc="-50" dirty="0">
                <a:solidFill>
                  <a:srgbClr val="000065"/>
                </a:solidFill>
                <a:latin typeface="Trebuchet MS"/>
                <a:cs typeface="Trebuchet MS"/>
              </a:rPr>
              <a:t>PIV</a:t>
            </a:r>
            <a:endParaRPr sz="1632" dirty="0">
              <a:latin typeface="Trebuchet MS"/>
              <a:cs typeface="Trebuchet MS"/>
            </a:endParaRPr>
          </a:p>
          <a:p>
            <a:pPr marL="11516">
              <a:spcBef>
                <a:spcPts val="1088"/>
              </a:spcBef>
            </a:pPr>
            <a:r>
              <a:rPr sz="1632" b="1" spc="-109" dirty="0">
                <a:solidFill>
                  <a:srgbClr val="000065"/>
                </a:solidFill>
                <a:latin typeface="Trebuchet MS"/>
                <a:cs typeface="Trebuchet MS"/>
              </a:rPr>
              <a:t>Socket </a:t>
            </a:r>
            <a:r>
              <a:rPr sz="1632" b="1" spc="-136" dirty="0">
                <a:solidFill>
                  <a:srgbClr val="000065"/>
                </a:solidFill>
                <a:latin typeface="Trebuchet MS"/>
                <a:cs typeface="Trebuchet MS"/>
              </a:rPr>
              <a:t>604 </a:t>
            </a:r>
            <a:r>
              <a:rPr sz="1632" spc="-100" dirty="0">
                <a:solidFill>
                  <a:srgbClr val="000065"/>
                </a:solidFill>
                <a:latin typeface="Trebuchet MS"/>
                <a:cs typeface="Trebuchet MS"/>
              </a:rPr>
              <a:t>et </a:t>
            </a:r>
            <a:r>
              <a:rPr sz="1632" b="1" spc="-136" dirty="0">
                <a:solidFill>
                  <a:srgbClr val="000065"/>
                </a:solidFill>
                <a:latin typeface="Trebuchet MS"/>
                <a:cs typeface="Trebuchet MS"/>
              </a:rPr>
              <a:t>771 </a:t>
            </a:r>
            <a:r>
              <a:rPr sz="1632" spc="-45" dirty="0">
                <a:solidFill>
                  <a:srgbClr val="000065"/>
                </a:solidFill>
                <a:latin typeface="Trebuchet MS"/>
                <a:cs typeface="Trebuchet MS"/>
              </a:rPr>
              <a:t>pour</a:t>
            </a:r>
            <a:r>
              <a:rPr sz="1632" spc="-127" dirty="0">
                <a:solidFill>
                  <a:srgbClr val="000065"/>
                </a:solidFill>
                <a:latin typeface="Trebuchet MS"/>
                <a:cs typeface="Trebuchet MS"/>
              </a:rPr>
              <a:t> </a:t>
            </a:r>
            <a:r>
              <a:rPr sz="1632" spc="-59" dirty="0">
                <a:solidFill>
                  <a:srgbClr val="000065"/>
                </a:solidFill>
                <a:latin typeface="Trebuchet MS"/>
                <a:cs typeface="Trebuchet MS"/>
              </a:rPr>
              <a:t>Xéon</a:t>
            </a:r>
            <a:endParaRPr sz="1632" dirty="0">
              <a:latin typeface="Trebuchet MS"/>
              <a:cs typeface="Trebuchet MS"/>
            </a:endParaRPr>
          </a:p>
          <a:p>
            <a:pPr marL="11516">
              <a:spcBef>
                <a:spcPts val="1088"/>
              </a:spcBef>
            </a:pPr>
            <a:r>
              <a:rPr sz="1632" b="1" spc="-109" dirty="0">
                <a:solidFill>
                  <a:srgbClr val="000065"/>
                </a:solidFill>
                <a:latin typeface="Trebuchet MS"/>
                <a:cs typeface="Trebuchet MS"/>
              </a:rPr>
              <a:t>Socket </a:t>
            </a:r>
            <a:r>
              <a:rPr sz="1632" b="1" spc="-136" dirty="0">
                <a:solidFill>
                  <a:srgbClr val="000065"/>
                </a:solidFill>
                <a:latin typeface="Trebuchet MS"/>
                <a:cs typeface="Trebuchet MS"/>
              </a:rPr>
              <a:t>754 </a:t>
            </a:r>
            <a:r>
              <a:rPr sz="1632" spc="-45" dirty="0">
                <a:solidFill>
                  <a:srgbClr val="000065"/>
                </a:solidFill>
                <a:latin typeface="Trebuchet MS"/>
                <a:cs typeface="Trebuchet MS"/>
              </a:rPr>
              <a:t>pour </a:t>
            </a:r>
            <a:r>
              <a:rPr sz="1632" spc="-63" dirty="0">
                <a:solidFill>
                  <a:srgbClr val="000065"/>
                </a:solidFill>
                <a:latin typeface="Trebuchet MS"/>
                <a:cs typeface="Trebuchet MS"/>
              </a:rPr>
              <a:t>Athlon </a:t>
            </a:r>
            <a:r>
              <a:rPr sz="1632" spc="-32" dirty="0">
                <a:solidFill>
                  <a:srgbClr val="000065"/>
                </a:solidFill>
                <a:latin typeface="Trebuchet MS"/>
                <a:cs typeface="Trebuchet MS"/>
              </a:rPr>
              <a:t>64 </a:t>
            </a:r>
            <a:r>
              <a:rPr sz="1632" spc="-86" dirty="0">
                <a:solidFill>
                  <a:srgbClr val="000065"/>
                </a:solidFill>
                <a:latin typeface="Trebuchet MS"/>
                <a:cs typeface="Trebuchet MS"/>
              </a:rPr>
              <a:t>Turion </a:t>
            </a:r>
            <a:r>
              <a:rPr sz="1632" spc="-32" dirty="0">
                <a:solidFill>
                  <a:srgbClr val="000065"/>
                </a:solidFill>
                <a:latin typeface="Trebuchet MS"/>
                <a:cs typeface="Trebuchet MS"/>
              </a:rPr>
              <a:t>64</a:t>
            </a:r>
            <a:r>
              <a:rPr sz="1632" spc="-358" dirty="0">
                <a:solidFill>
                  <a:srgbClr val="000065"/>
                </a:solidFill>
                <a:latin typeface="Trebuchet MS"/>
                <a:cs typeface="Trebuchet MS"/>
              </a:rPr>
              <a:t> </a:t>
            </a:r>
            <a:r>
              <a:rPr sz="1632" spc="-54" dirty="0">
                <a:solidFill>
                  <a:srgbClr val="000065"/>
                </a:solidFill>
                <a:latin typeface="Trebuchet MS"/>
                <a:cs typeface="Trebuchet MS"/>
              </a:rPr>
              <a:t>Sempron</a:t>
            </a:r>
            <a:endParaRPr sz="1632" dirty="0">
              <a:latin typeface="Trebuchet MS"/>
              <a:cs typeface="Trebuchet MS"/>
            </a:endParaRPr>
          </a:p>
          <a:p>
            <a:pPr marL="11516">
              <a:spcBef>
                <a:spcPts val="1088"/>
              </a:spcBef>
            </a:pPr>
            <a:r>
              <a:rPr sz="1632" b="1" spc="-109" dirty="0">
                <a:solidFill>
                  <a:srgbClr val="000065"/>
                </a:solidFill>
                <a:latin typeface="Trebuchet MS"/>
                <a:cs typeface="Trebuchet MS"/>
              </a:rPr>
              <a:t>Socket </a:t>
            </a:r>
            <a:r>
              <a:rPr sz="1632" b="1" spc="-136" dirty="0">
                <a:solidFill>
                  <a:srgbClr val="000065"/>
                </a:solidFill>
                <a:latin typeface="Trebuchet MS"/>
                <a:cs typeface="Trebuchet MS"/>
              </a:rPr>
              <a:t>939 </a:t>
            </a:r>
            <a:r>
              <a:rPr sz="1632" spc="-63" dirty="0">
                <a:solidFill>
                  <a:srgbClr val="000065"/>
                </a:solidFill>
                <a:latin typeface="Trebuchet MS"/>
                <a:cs typeface="Trebuchet MS"/>
              </a:rPr>
              <a:t>Athlon</a:t>
            </a:r>
            <a:r>
              <a:rPr sz="1632" spc="-136" dirty="0">
                <a:solidFill>
                  <a:srgbClr val="000065"/>
                </a:solidFill>
                <a:latin typeface="Trebuchet MS"/>
                <a:cs typeface="Trebuchet MS"/>
              </a:rPr>
              <a:t> </a:t>
            </a:r>
            <a:r>
              <a:rPr sz="1632" spc="-36" dirty="0">
                <a:solidFill>
                  <a:srgbClr val="000065"/>
                </a:solidFill>
                <a:latin typeface="Trebuchet MS"/>
                <a:cs typeface="Trebuchet MS"/>
              </a:rPr>
              <a:t>64</a:t>
            </a:r>
            <a:endParaRPr sz="1632" dirty="0">
              <a:latin typeface="Trebuchet MS"/>
              <a:cs typeface="Trebuchet MS"/>
            </a:endParaRPr>
          </a:p>
          <a:p>
            <a:pPr marL="11516" marR="519964" indent="-576">
              <a:lnSpc>
                <a:spcPct val="155600"/>
              </a:lnSpc>
            </a:pPr>
            <a:r>
              <a:rPr sz="1632" b="1" spc="-109" dirty="0">
                <a:solidFill>
                  <a:srgbClr val="000065"/>
                </a:solidFill>
                <a:latin typeface="Trebuchet MS"/>
                <a:cs typeface="Trebuchet MS"/>
              </a:rPr>
              <a:t>Socket </a:t>
            </a:r>
            <a:r>
              <a:rPr sz="1632" b="1" spc="-136" dirty="0">
                <a:solidFill>
                  <a:srgbClr val="000065"/>
                </a:solidFill>
                <a:latin typeface="Trebuchet MS"/>
                <a:cs typeface="Trebuchet MS"/>
              </a:rPr>
              <a:t>940 </a:t>
            </a:r>
            <a:r>
              <a:rPr sz="1632" spc="-45" dirty="0">
                <a:solidFill>
                  <a:srgbClr val="000065"/>
                </a:solidFill>
                <a:latin typeface="Trebuchet MS"/>
                <a:cs typeface="Trebuchet MS"/>
              </a:rPr>
              <a:t>pour </a:t>
            </a:r>
            <a:r>
              <a:rPr sz="1632" spc="-77" dirty="0">
                <a:solidFill>
                  <a:srgbClr val="000065"/>
                </a:solidFill>
                <a:latin typeface="Trebuchet MS"/>
                <a:cs typeface="Trebuchet MS"/>
              </a:rPr>
              <a:t>Opteron, </a:t>
            </a:r>
            <a:r>
              <a:rPr sz="1632" spc="-63" dirty="0">
                <a:solidFill>
                  <a:srgbClr val="000065"/>
                </a:solidFill>
                <a:latin typeface="Trebuchet MS"/>
                <a:cs typeface="Trebuchet MS"/>
              </a:rPr>
              <a:t>Athlon FX64  </a:t>
            </a:r>
            <a:r>
              <a:rPr sz="1632" b="1" spc="-109" dirty="0">
                <a:solidFill>
                  <a:srgbClr val="000065"/>
                </a:solidFill>
                <a:latin typeface="Trebuchet MS"/>
                <a:cs typeface="Trebuchet MS"/>
              </a:rPr>
              <a:t>Socket </a:t>
            </a:r>
            <a:r>
              <a:rPr sz="1632" b="1" spc="-127" dirty="0">
                <a:solidFill>
                  <a:srgbClr val="000065"/>
                </a:solidFill>
                <a:latin typeface="Trebuchet MS"/>
                <a:cs typeface="Trebuchet MS"/>
              </a:rPr>
              <a:t>LGA775 </a:t>
            </a:r>
            <a:r>
              <a:rPr sz="1632" spc="-45" dirty="0">
                <a:solidFill>
                  <a:srgbClr val="000065"/>
                </a:solidFill>
                <a:latin typeface="Trebuchet MS"/>
                <a:cs typeface="Trebuchet MS"/>
              </a:rPr>
              <a:t>pour </a:t>
            </a:r>
            <a:r>
              <a:rPr sz="1632" spc="-118" dirty="0">
                <a:solidFill>
                  <a:srgbClr val="000065"/>
                </a:solidFill>
                <a:latin typeface="Trebuchet MS"/>
                <a:cs typeface="Trebuchet MS"/>
              </a:rPr>
              <a:t>PIV, </a:t>
            </a:r>
            <a:r>
              <a:rPr sz="1632" spc="-91" dirty="0">
                <a:solidFill>
                  <a:srgbClr val="000065"/>
                </a:solidFill>
                <a:latin typeface="Trebuchet MS"/>
                <a:cs typeface="Trebuchet MS"/>
              </a:rPr>
              <a:t>Core2,</a:t>
            </a:r>
            <a:r>
              <a:rPr sz="1632" spc="-213" dirty="0">
                <a:solidFill>
                  <a:srgbClr val="000065"/>
                </a:solidFill>
                <a:latin typeface="Trebuchet MS"/>
                <a:cs typeface="Trebuchet MS"/>
              </a:rPr>
              <a:t> </a:t>
            </a:r>
            <a:r>
              <a:rPr sz="1632" spc="-77" dirty="0">
                <a:solidFill>
                  <a:srgbClr val="000065"/>
                </a:solidFill>
                <a:latin typeface="Trebuchet MS"/>
                <a:cs typeface="Trebuchet MS"/>
              </a:rPr>
              <a:t>Céleron  </a:t>
            </a:r>
            <a:r>
              <a:rPr sz="1632" b="1" spc="-109" dirty="0">
                <a:solidFill>
                  <a:srgbClr val="000065"/>
                </a:solidFill>
                <a:latin typeface="Trebuchet MS"/>
                <a:cs typeface="Trebuchet MS"/>
              </a:rPr>
              <a:t>Socket </a:t>
            </a:r>
            <a:r>
              <a:rPr sz="1632" b="1" spc="-136" dirty="0">
                <a:solidFill>
                  <a:srgbClr val="000065"/>
                </a:solidFill>
                <a:latin typeface="Trebuchet MS"/>
                <a:cs typeface="Trebuchet MS"/>
              </a:rPr>
              <a:t>771 </a:t>
            </a:r>
            <a:r>
              <a:rPr sz="1632" spc="-45" dirty="0">
                <a:solidFill>
                  <a:srgbClr val="000065"/>
                </a:solidFill>
                <a:latin typeface="Trebuchet MS"/>
                <a:cs typeface="Trebuchet MS"/>
              </a:rPr>
              <a:t>pour</a:t>
            </a:r>
            <a:r>
              <a:rPr sz="1632" spc="-136" dirty="0">
                <a:solidFill>
                  <a:srgbClr val="000065"/>
                </a:solidFill>
                <a:latin typeface="Trebuchet MS"/>
                <a:cs typeface="Trebuchet MS"/>
              </a:rPr>
              <a:t> </a:t>
            </a:r>
            <a:r>
              <a:rPr sz="1632" spc="-59" dirty="0">
                <a:solidFill>
                  <a:srgbClr val="000065"/>
                </a:solidFill>
                <a:latin typeface="Trebuchet MS"/>
                <a:cs typeface="Trebuchet MS"/>
              </a:rPr>
              <a:t>Xéon</a:t>
            </a:r>
            <a:endParaRPr sz="1632" dirty="0">
              <a:latin typeface="Trebuchet MS"/>
              <a:cs typeface="Trebuchet MS"/>
            </a:endParaRPr>
          </a:p>
          <a:p>
            <a:pPr marL="11516" marR="455471" indent="-576">
              <a:lnSpc>
                <a:spcPct val="155600"/>
              </a:lnSpc>
            </a:pPr>
            <a:r>
              <a:rPr sz="1632" b="1" spc="-109" dirty="0">
                <a:solidFill>
                  <a:srgbClr val="000065"/>
                </a:solidFill>
                <a:latin typeface="Trebuchet MS"/>
                <a:cs typeface="Trebuchet MS"/>
              </a:rPr>
              <a:t>Socket </a:t>
            </a:r>
            <a:r>
              <a:rPr sz="1632" b="1" spc="-118" dirty="0">
                <a:solidFill>
                  <a:srgbClr val="000065"/>
                </a:solidFill>
                <a:latin typeface="Trebuchet MS"/>
                <a:cs typeface="Trebuchet MS"/>
              </a:rPr>
              <a:t>LGA </a:t>
            </a:r>
            <a:r>
              <a:rPr sz="1632" b="1" spc="-109" dirty="0" smtClean="0">
                <a:solidFill>
                  <a:srgbClr val="000065"/>
                </a:solidFill>
                <a:latin typeface="Trebuchet MS"/>
                <a:cs typeface="Trebuchet MS"/>
              </a:rPr>
              <a:t>1155/1156</a:t>
            </a:r>
            <a:r>
              <a:rPr lang="fr-FR" sz="1632" b="1" spc="-109" dirty="0" smtClean="0">
                <a:solidFill>
                  <a:srgbClr val="000065"/>
                </a:solidFill>
                <a:latin typeface="Trebuchet MS"/>
                <a:cs typeface="Trebuchet MS"/>
              </a:rPr>
              <a:t> puis 1150/1151</a:t>
            </a:r>
            <a:r>
              <a:rPr sz="1632" b="1" spc="-109" dirty="0" smtClean="0">
                <a:solidFill>
                  <a:srgbClr val="000065"/>
                </a:solidFill>
                <a:latin typeface="Trebuchet MS"/>
                <a:cs typeface="Trebuchet MS"/>
              </a:rPr>
              <a:t> </a:t>
            </a:r>
            <a:r>
              <a:rPr sz="1632" spc="-45" dirty="0">
                <a:solidFill>
                  <a:srgbClr val="000065"/>
                </a:solidFill>
                <a:latin typeface="Trebuchet MS"/>
                <a:cs typeface="Trebuchet MS"/>
              </a:rPr>
              <a:t>pour </a:t>
            </a:r>
            <a:r>
              <a:rPr sz="1632" spc="-91" dirty="0">
                <a:solidFill>
                  <a:srgbClr val="000065"/>
                </a:solidFill>
                <a:latin typeface="Trebuchet MS"/>
                <a:cs typeface="Trebuchet MS"/>
              </a:rPr>
              <a:t>I3, I5, </a:t>
            </a:r>
            <a:r>
              <a:rPr sz="1632" spc="-50" dirty="0">
                <a:solidFill>
                  <a:srgbClr val="000065"/>
                </a:solidFill>
                <a:latin typeface="Trebuchet MS"/>
                <a:cs typeface="Trebuchet MS"/>
              </a:rPr>
              <a:t>I7…  </a:t>
            </a:r>
            <a:endParaRPr lang="fr-FR" sz="1632" spc="-50" dirty="0" smtClean="0">
              <a:solidFill>
                <a:srgbClr val="000065"/>
              </a:solidFill>
              <a:latin typeface="Trebuchet MS"/>
              <a:cs typeface="Trebuchet MS"/>
            </a:endParaRPr>
          </a:p>
          <a:p>
            <a:pPr marL="11516" marR="455471" indent="-576">
              <a:lnSpc>
                <a:spcPct val="155600"/>
              </a:lnSpc>
            </a:pPr>
            <a:r>
              <a:rPr sz="1632" b="1" spc="-109" dirty="0" smtClean="0">
                <a:solidFill>
                  <a:srgbClr val="000065"/>
                </a:solidFill>
                <a:latin typeface="Trebuchet MS"/>
                <a:cs typeface="Trebuchet MS"/>
              </a:rPr>
              <a:t>Socket </a:t>
            </a:r>
            <a:r>
              <a:rPr sz="1632" b="1" spc="-127" dirty="0">
                <a:solidFill>
                  <a:srgbClr val="000065"/>
                </a:solidFill>
                <a:latin typeface="Trebuchet MS"/>
                <a:cs typeface="Trebuchet MS"/>
              </a:rPr>
              <a:t>LGA1366 </a:t>
            </a:r>
            <a:r>
              <a:rPr sz="1632" spc="-45" dirty="0">
                <a:solidFill>
                  <a:srgbClr val="000065"/>
                </a:solidFill>
                <a:latin typeface="Trebuchet MS"/>
                <a:cs typeface="Trebuchet MS"/>
              </a:rPr>
              <a:t>pour Quad </a:t>
            </a:r>
            <a:r>
              <a:rPr sz="1632" spc="-100" dirty="0">
                <a:solidFill>
                  <a:srgbClr val="000065"/>
                </a:solidFill>
                <a:latin typeface="Trebuchet MS"/>
                <a:cs typeface="Trebuchet MS"/>
              </a:rPr>
              <a:t>Core,</a:t>
            </a:r>
            <a:r>
              <a:rPr sz="1632" spc="-268" dirty="0">
                <a:solidFill>
                  <a:srgbClr val="000065"/>
                </a:solidFill>
                <a:latin typeface="Trebuchet MS"/>
                <a:cs typeface="Trebuchet MS"/>
              </a:rPr>
              <a:t> </a:t>
            </a:r>
            <a:r>
              <a:rPr sz="1632" spc="-86" dirty="0">
                <a:solidFill>
                  <a:srgbClr val="000065"/>
                </a:solidFill>
                <a:latin typeface="Trebuchet MS"/>
                <a:cs typeface="Trebuchet MS"/>
              </a:rPr>
              <a:t>I9xxx…  </a:t>
            </a:r>
            <a:r>
              <a:rPr sz="1632" b="1" spc="-109" dirty="0">
                <a:solidFill>
                  <a:srgbClr val="000065"/>
                </a:solidFill>
                <a:latin typeface="Trebuchet MS"/>
                <a:cs typeface="Trebuchet MS"/>
              </a:rPr>
              <a:t>Socket </a:t>
            </a:r>
            <a:r>
              <a:rPr sz="1632" b="1" spc="-136" dirty="0">
                <a:solidFill>
                  <a:srgbClr val="000065"/>
                </a:solidFill>
                <a:latin typeface="Trebuchet MS"/>
                <a:cs typeface="Trebuchet MS"/>
              </a:rPr>
              <a:t>Fm1 </a:t>
            </a:r>
            <a:r>
              <a:rPr sz="1632" spc="-45" dirty="0">
                <a:solidFill>
                  <a:srgbClr val="000065"/>
                </a:solidFill>
                <a:latin typeface="Trebuchet MS"/>
                <a:cs typeface="Trebuchet MS"/>
              </a:rPr>
              <a:t>pour</a:t>
            </a:r>
            <a:r>
              <a:rPr sz="1632" spc="-136" dirty="0">
                <a:solidFill>
                  <a:srgbClr val="000065"/>
                </a:solidFill>
                <a:latin typeface="Trebuchet MS"/>
                <a:cs typeface="Trebuchet MS"/>
              </a:rPr>
              <a:t> </a:t>
            </a:r>
            <a:r>
              <a:rPr sz="1632" spc="-68" dirty="0">
                <a:solidFill>
                  <a:srgbClr val="000065"/>
                </a:solidFill>
                <a:latin typeface="Trebuchet MS"/>
                <a:cs typeface="Trebuchet MS"/>
              </a:rPr>
              <a:t>A4,A6,A8…</a:t>
            </a:r>
            <a:endParaRPr sz="1632" dirty="0">
              <a:latin typeface="Trebuchet MS"/>
              <a:cs typeface="Trebuchet MS"/>
            </a:endParaRPr>
          </a:p>
          <a:p>
            <a:pPr marL="11516">
              <a:spcBef>
                <a:spcPts val="1084"/>
              </a:spcBef>
            </a:pPr>
            <a:r>
              <a:rPr sz="1632" b="1" spc="-109" dirty="0">
                <a:solidFill>
                  <a:srgbClr val="000065"/>
                </a:solidFill>
                <a:latin typeface="Trebuchet MS"/>
                <a:cs typeface="Trebuchet MS"/>
              </a:rPr>
              <a:t>Socket</a:t>
            </a:r>
            <a:r>
              <a:rPr sz="1632" b="1" spc="-136" dirty="0">
                <a:solidFill>
                  <a:srgbClr val="000065"/>
                </a:solidFill>
                <a:latin typeface="Trebuchet MS"/>
                <a:cs typeface="Trebuchet MS"/>
              </a:rPr>
              <a:t> </a:t>
            </a:r>
            <a:r>
              <a:rPr sz="1632" b="1" spc="9" dirty="0" smtClean="0">
                <a:solidFill>
                  <a:srgbClr val="000065"/>
                </a:solidFill>
                <a:latin typeface="Trebuchet MS"/>
                <a:cs typeface="Trebuchet MS"/>
              </a:rPr>
              <a:t>AM</a:t>
            </a:r>
            <a:r>
              <a:rPr lang="fr-FR" sz="1632" b="1" spc="9" dirty="0" smtClean="0">
                <a:solidFill>
                  <a:srgbClr val="000065"/>
                </a:solidFill>
                <a:latin typeface="Trebuchet MS"/>
                <a:cs typeface="Trebuchet MS"/>
              </a:rPr>
              <a:t>4</a:t>
            </a:r>
            <a:r>
              <a:rPr sz="1632" b="1" spc="-122" dirty="0" smtClean="0">
                <a:solidFill>
                  <a:srgbClr val="000065"/>
                </a:solidFill>
                <a:latin typeface="Trebuchet MS"/>
                <a:cs typeface="Trebuchet MS"/>
              </a:rPr>
              <a:t> </a:t>
            </a:r>
            <a:r>
              <a:rPr sz="1632" spc="-45" dirty="0">
                <a:solidFill>
                  <a:srgbClr val="000065"/>
                </a:solidFill>
                <a:latin typeface="Trebuchet MS"/>
                <a:cs typeface="Trebuchet MS"/>
              </a:rPr>
              <a:t>pour</a:t>
            </a:r>
            <a:r>
              <a:rPr sz="1632" spc="-113" dirty="0">
                <a:solidFill>
                  <a:srgbClr val="000065"/>
                </a:solidFill>
                <a:latin typeface="Trebuchet MS"/>
                <a:cs typeface="Trebuchet MS"/>
              </a:rPr>
              <a:t> </a:t>
            </a:r>
            <a:r>
              <a:rPr lang="fr-FR" sz="1632" spc="-63" dirty="0" smtClean="0">
                <a:solidFill>
                  <a:srgbClr val="000065"/>
                </a:solidFill>
                <a:latin typeface="Trebuchet MS"/>
                <a:cs typeface="Trebuchet MS"/>
              </a:rPr>
              <a:t>AMD </a:t>
            </a:r>
            <a:r>
              <a:rPr lang="fr-FR" sz="1632" spc="-63" dirty="0" err="1" smtClean="0">
                <a:solidFill>
                  <a:srgbClr val="000065"/>
                </a:solidFill>
                <a:latin typeface="Trebuchet MS"/>
                <a:cs typeface="Trebuchet MS"/>
              </a:rPr>
              <a:t>Ryzen</a:t>
            </a:r>
            <a:endParaRPr sz="1632" dirty="0">
              <a:latin typeface="Trebuchet MS"/>
              <a:cs typeface="Trebuchet MS"/>
            </a:endParaRPr>
          </a:p>
          <a:p>
            <a:pPr marL="11516">
              <a:spcBef>
                <a:spcPts val="1088"/>
              </a:spcBef>
            </a:pPr>
            <a:r>
              <a:rPr sz="1632" b="1" spc="-109" dirty="0">
                <a:solidFill>
                  <a:srgbClr val="000065"/>
                </a:solidFill>
                <a:latin typeface="Trebuchet MS"/>
                <a:cs typeface="Trebuchet MS"/>
              </a:rPr>
              <a:t>Socket </a:t>
            </a:r>
            <a:r>
              <a:rPr sz="1632" b="1" spc="-136" dirty="0">
                <a:solidFill>
                  <a:srgbClr val="000065"/>
                </a:solidFill>
                <a:latin typeface="Trebuchet MS"/>
                <a:cs typeface="Trebuchet MS"/>
              </a:rPr>
              <a:t>2011 </a:t>
            </a:r>
            <a:r>
              <a:rPr sz="1632" spc="-45" dirty="0">
                <a:solidFill>
                  <a:srgbClr val="000065"/>
                </a:solidFill>
                <a:latin typeface="Trebuchet MS"/>
                <a:cs typeface="Trebuchet MS"/>
              </a:rPr>
              <a:t>pour </a:t>
            </a:r>
            <a:r>
              <a:rPr sz="1632" spc="-82" dirty="0">
                <a:solidFill>
                  <a:srgbClr val="000065"/>
                </a:solidFill>
                <a:latin typeface="Trebuchet MS"/>
                <a:cs typeface="Trebuchet MS"/>
              </a:rPr>
              <a:t>INTEL </a:t>
            </a:r>
            <a:r>
              <a:rPr sz="1632" spc="-77" dirty="0">
                <a:solidFill>
                  <a:srgbClr val="000065"/>
                </a:solidFill>
                <a:latin typeface="Trebuchet MS"/>
                <a:cs typeface="Trebuchet MS"/>
              </a:rPr>
              <a:t>Core </a:t>
            </a:r>
            <a:r>
              <a:rPr sz="1632" spc="-63" dirty="0">
                <a:solidFill>
                  <a:srgbClr val="000065"/>
                </a:solidFill>
                <a:latin typeface="Trebuchet MS"/>
                <a:cs typeface="Trebuchet MS"/>
              </a:rPr>
              <a:t>i7</a:t>
            </a:r>
            <a:r>
              <a:rPr sz="1632" spc="-281" dirty="0">
                <a:solidFill>
                  <a:srgbClr val="000065"/>
                </a:solidFill>
                <a:latin typeface="Trebuchet MS"/>
                <a:cs typeface="Trebuchet MS"/>
              </a:rPr>
              <a:t> </a:t>
            </a:r>
            <a:r>
              <a:rPr sz="1632" spc="-50" dirty="0">
                <a:solidFill>
                  <a:srgbClr val="000065"/>
                </a:solidFill>
                <a:latin typeface="Trebuchet MS"/>
                <a:cs typeface="Trebuchet MS"/>
              </a:rPr>
              <a:t>3930K</a:t>
            </a:r>
            <a:endParaRPr sz="1632" dirty="0">
              <a:latin typeface="Trebuchet MS"/>
              <a:cs typeface="Trebuchet MS"/>
            </a:endParaRPr>
          </a:p>
          <a:p>
            <a:pPr marL="11516">
              <a:spcBef>
                <a:spcPts val="1088"/>
              </a:spcBef>
            </a:pPr>
            <a:r>
              <a:rPr sz="1632" spc="-73" dirty="0">
                <a:solidFill>
                  <a:srgbClr val="000065"/>
                </a:solidFill>
                <a:latin typeface="Trebuchet MS"/>
                <a:cs typeface="Trebuchet MS"/>
              </a:rPr>
              <a:t>…</a:t>
            </a:r>
            <a:endParaRPr sz="1632" dirty="0">
              <a:latin typeface="Trebuchet MS"/>
              <a:cs typeface="Trebuchet MS"/>
            </a:endParaRPr>
          </a:p>
        </p:txBody>
      </p:sp>
      <p:sp>
        <p:nvSpPr>
          <p:cNvPr id="10" name="object 10"/>
          <p:cNvSpPr/>
          <p:nvPr/>
        </p:nvSpPr>
        <p:spPr>
          <a:xfrm>
            <a:off x="7663966" y="3361629"/>
            <a:ext cx="2027341" cy="1242385"/>
          </a:xfrm>
          <a:prstGeom prst="rect">
            <a:avLst/>
          </a:prstGeom>
          <a:blipFill>
            <a:blip r:embed="rId7" cstate="print"/>
            <a:stretch>
              <a:fillRect/>
            </a:stretch>
          </a:blipFill>
        </p:spPr>
        <p:txBody>
          <a:bodyPr wrap="square" lIns="0" tIns="0" rIns="0" bIns="0" rtlCol="0"/>
          <a:lstStyle/>
          <a:p>
            <a:endParaRPr sz="1632"/>
          </a:p>
        </p:txBody>
      </p:sp>
      <p:sp>
        <p:nvSpPr>
          <p:cNvPr id="11" name="object 11"/>
          <p:cNvSpPr/>
          <p:nvPr/>
        </p:nvSpPr>
        <p:spPr>
          <a:xfrm>
            <a:off x="5900578" y="3778983"/>
            <a:ext cx="2089070" cy="77736"/>
          </a:xfrm>
          <a:custGeom>
            <a:avLst/>
            <a:gdLst/>
            <a:ahLst/>
            <a:cxnLst/>
            <a:rect l="l" t="t" r="r" b="b"/>
            <a:pathLst>
              <a:path w="2303779" h="85725">
                <a:moveTo>
                  <a:pt x="2231897" y="57150"/>
                </a:moveTo>
                <a:lnTo>
                  <a:pt x="2231897" y="28194"/>
                </a:lnTo>
                <a:lnTo>
                  <a:pt x="0" y="28194"/>
                </a:lnTo>
                <a:lnTo>
                  <a:pt x="0" y="57150"/>
                </a:lnTo>
                <a:lnTo>
                  <a:pt x="2231897" y="57150"/>
                </a:lnTo>
                <a:close/>
              </a:path>
              <a:path w="2303779" h="85725">
                <a:moveTo>
                  <a:pt x="2303525" y="42672"/>
                </a:moveTo>
                <a:lnTo>
                  <a:pt x="2218169" y="0"/>
                </a:lnTo>
                <a:lnTo>
                  <a:pt x="2218169" y="28194"/>
                </a:lnTo>
                <a:lnTo>
                  <a:pt x="2231897" y="28194"/>
                </a:lnTo>
                <a:lnTo>
                  <a:pt x="2231897" y="78480"/>
                </a:lnTo>
                <a:lnTo>
                  <a:pt x="2303525" y="42672"/>
                </a:lnTo>
                <a:close/>
              </a:path>
              <a:path w="2303779" h="85725">
                <a:moveTo>
                  <a:pt x="2231897" y="78480"/>
                </a:moveTo>
                <a:lnTo>
                  <a:pt x="2231897" y="57150"/>
                </a:lnTo>
                <a:lnTo>
                  <a:pt x="2218169" y="57150"/>
                </a:lnTo>
                <a:lnTo>
                  <a:pt x="2218169" y="85344"/>
                </a:lnTo>
                <a:lnTo>
                  <a:pt x="2231897" y="78480"/>
                </a:lnTo>
                <a:close/>
              </a:path>
            </a:pathLst>
          </a:custGeom>
          <a:solidFill>
            <a:srgbClr val="FF0000"/>
          </a:solidFill>
        </p:spPr>
        <p:txBody>
          <a:bodyPr wrap="square" lIns="0" tIns="0" rIns="0" bIns="0" rtlCol="0"/>
          <a:lstStyle/>
          <a:p>
            <a:endParaRPr sz="1632"/>
          </a:p>
        </p:txBody>
      </p:sp>
      <p:sp>
        <p:nvSpPr>
          <p:cNvPr id="12" name="object 12"/>
          <p:cNvSpPr txBox="1">
            <a:spLocks noGrp="1"/>
          </p:cNvSpPr>
          <p:nvPr>
            <p:ph type="sldNum" sz="quarter" idx="7"/>
          </p:nvPr>
        </p:nvSpPr>
        <p:spPr>
          <a:xfrm>
            <a:off x="9055708" y="5862967"/>
            <a:ext cx="2487537" cy="133050"/>
          </a:xfrm>
          <a:prstGeom prst="rect">
            <a:avLst/>
          </a:prstGeom>
        </p:spPr>
        <p:txBody>
          <a:bodyPr vert="horz" wrap="square" lIns="0" tIns="0" rIns="0" bIns="0" rtlCol="0" anchor="ctr">
            <a:spAutoFit/>
          </a:bodyPr>
          <a:lstStyle/>
          <a:p>
            <a:pPr marL="23033">
              <a:lnSpc>
                <a:spcPts val="1084"/>
              </a:lnSpc>
            </a:pPr>
            <a:endParaRPr dirty="0"/>
          </a:p>
        </p:txBody>
      </p:sp>
    </p:spTree>
    <p:extLst>
      <p:ext uri="{BB962C8B-B14F-4D97-AF65-F5344CB8AC3E}">
        <p14:creationId xmlns:p14="http://schemas.microsoft.com/office/powerpoint/2010/main" val="2074014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txBox="1"/>
          <p:nvPr/>
        </p:nvSpPr>
        <p:spPr>
          <a:xfrm>
            <a:off x="867807" y="1167057"/>
            <a:ext cx="6785447" cy="4502128"/>
          </a:xfrm>
          <a:prstGeom prst="rect">
            <a:avLst/>
          </a:prstGeom>
        </p:spPr>
        <p:txBody>
          <a:bodyPr vert="horz" wrap="square" lIns="0" tIns="42035" rIns="0" bIns="0" rtlCol="0">
            <a:spAutoFit/>
          </a:bodyPr>
          <a:lstStyle/>
          <a:p>
            <a:pPr marL="361614" marR="4607" indent="-350097">
              <a:lnSpc>
                <a:spcPts val="2875"/>
              </a:lnSpc>
              <a:spcBef>
                <a:spcPts val="331"/>
              </a:spcBef>
              <a:buClr>
                <a:srgbClr val="2DA2BF"/>
              </a:buClr>
              <a:buSzPct val="69642"/>
              <a:buFont typeface="Wingdings"/>
              <a:buChar char=""/>
              <a:tabLst>
                <a:tab pos="361614" algn="l"/>
                <a:tab pos="362190" algn="l"/>
              </a:tabLst>
            </a:pPr>
            <a:r>
              <a:rPr lang="fr-FR" sz="2539" spc="-118" dirty="0" err="1" smtClean="0">
                <a:latin typeface="Trebuchet MS"/>
                <a:cs typeface="Trebuchet MS"/>
              </a:rPr>
              <a:t>Celeron</a:t>
            </a:r>
            <a:r>
              <a:rPr lang="fr-FR" sz="2539" spc="-118" dirty="0" smtClean="0">
                <a:latin typeface="Trebuchet MS"/>
                <a:cs typeface="Trebuchet MS"/>
              </a:rPr>
              <a:t>, processeur entrée de gamme double cœur deux thread</a:t>
            </a:r>
            <a:endParaRPr sz="2539" dirty="0">
              <a:latin typeface="Trebuchet MS"/>
              <a:cs typeface="Trebuchet MS"/>
            </a:endParaRPr>
          </a:p>
          <a:p>
            <a:pPr marL="361614" indent="-350097">
              <a:spcBef>
                <a:spcPts val="716"/>
              </a:spcBef>
              <a:buClr>
                <a:srgbClr val="2DA2BF"/>
              </a:buClr>
              <a:buSzPct val="69642"/>
              <a:buFont typeface="Wingdings"/>
              <a:buChar char=""/>
              <a:tabLst>
                <a:tab pos="361614" algn="l"/>
                <a:tab pos="362190" algn="l"/>
              </a:tabLst>
            </a:pPr>
            <a:r>
              <a:rPr sz="2539" spc="-118" dirty="0">
                <a:latin typeface="Trebuchet MS"/>
                <a:cs typeface="Trebuchet MS"/>
              </a:rPr>
              <a:t>Pentium </a:t>
            </a:r>
            <a:r>
              <a:rPr lang="fr-FR" sz="2539" spc="-45" dirty="0" smtClean="0">
                <a:latin typeface="Trebuchet MS"/>
                <a:cs typeface="Trebuchet MS"/>
              </a:rPr>
              <a:t>G, située entre le </a:t>
            </a:r>
            <a:r>
              <a:rPr lang="fr-FR" sz="2539" spc="-45" dirty="0" err="1">
                <a:latin typeface="Trebuchet MS"/>
                <a:cs typeface="Trebuchet MS"/>
              </a:rPr>
              <a:t>C</a:t>
            </a:r>
            <a:r>
              <a:rPr lang="fr-FR" sz="2539" spc="-45" dirty="0" err="1" smtClean="0">
                <a:latin typeface="Trebuchet MS"/>
                <a:cs typeface="Trebuchet MS"/>
              </a:rPr>
              <a:t>eleron</a:t>
            </a:r>
            <a:r>
              <a:rPr lang="fr-FR" sz="2539" spc="-45" dirty="0" smtClean="0">
                <a:latin typeface="Trebuchet MS"/>
                <a:cs typeface="Trebuchet MS"/>
              </a:rPr>
              <a:t> et le i3, principalement double cœur et deux thread</a:t>
            </a:r>
            <a:endParaRPr sz="2539" dirty="0">
              <a:latin typeface="Trebuchet MS"/>
              <a:cs typeface="Trebuchet MS"/>
            </a:endParaRPr>
          </a:p>
          <a:p>
            <a:pPr marL="361614" indent="-350097">
              <a:spcBef>
                <a:spcPts val="762"/>
              </a:spcBef>
              <a:buClr>
                <a:srgbClr val="2DA2BF"/>
              </a:buClr>
              <a:buSzPct val="69642"/>
              <a:buFont typeface="Wingdings"/>
              <a:buChar char=""/>
              <a:tabLst>
                <a:tab pos="361614" algn="l"/>
                <a:tab pos="362190" algn="l"/>
              </a:tabLst>
            </a:pPr>
            <a:r>
              <a:rPr lang="fr-FR" sz="2539" spc="-118" dirty="0" err="1" smtClean="0">
                <a:latin typeface="Trebuchet MS"/>
                <a:cs typeface="Trebuchet MS"/>
              </a:rPr>
              <a:t>Core</a:t>
            </a:r>
            <a:r>
              <a:rPr lang="fr-FR" sz="2539" spc="-118" dirty="0" smtClean="0">
                <a:latin typeface="Trebuchet MS"/>
                <a:cs typeface="Trebuchet MS"/>
              </a:rPr>
              <a:t> i3, entrée de gamme de la série des </a:t>
            </a:r>
            <a:r>
              <a:rPr lang="fr-FR" sz="2539" spc="-118" dirty="0" err="1" smtClean="0">
                <a:latin typeface="Trebuchet MS"/>
                <a:cs typeface="Trebuchet MS"/>
              </a:rPr>
              <a:t>core</a:t>
            </a:r>
            <a:r>
              <a:rPr lang="fr-FR" sz="2539" spc="-118" dirty="0" smtClean="0">
                <a:latin typeface="Trebuchet MS"/>
                <a:cs typeface="Trebuchet MS"/>
              </a:rPr>
              <a:t>, double cœur et 4 thread</a:t>
            </a:r>
            <a:endParaRPr sz="2539" dirty="0">
              <a:latin typeface="Trebuchet MS"/>
              <a:cs typeface="Trebuchet MS"/>
            </a:endParaRPr>
          </a:p>
          <a:p>
            <a:pPr marL="361614" indent="-350097">
              <a:spcBef>
                <a:spcPts val="743"/>
              </a:spcBef>
              <a:buClr>
                <a:srgbClr val="2DA2BF"/>
              </a:buClr>
              <a:buSzPct val="69642"/>
              <a:buFont typeface="Wingdings"/>
              <a:buChar char=""/>
              <a:tabLst>
                <a:tab pos="361614" algn="l"/>
                <a:tab pos="362190" algn="l"/>
              </a:tabLst>
            </a:pPr>
            <a:r>
              <a:rPr lang="fr-FR" sz="2539" spc="-113" dirty="0" err="1" smtClean="0">
                <a:latin typeface="Trebuchet MS"/>
                <a:cs typeface="Trebuchet MS"/>
              </a:rPr>
              <a:t>Core</a:t>
            </a:r>
            <a:r>
              <a:rPr lang="fr-FR" sz="2539" spc="-113" dirty="0" smtClean="0">
                <a:latin typeface="Trebuchet MS"/>
                <a:cs typeface="Trebuchet MS"/>
              </a:rPr>
              <a:t> i5,4 cœur et 4 thread</a:t>
            </a:r>
            <a:endParaRPr sz="2539" dirty="0">
              <a:latin typeface="Trebuchet MS"/>
              <a:cs typeface="Trebuchet MS"/>
            </a:endParaRPr>
          </a:p>
          <a:p>
            <a:pPr marL="361614" indent="-350097">
              <a:spcBef>
                <a:spcPts val="762"/>
              </a:spcBef>
              <a:buClr>
                <a:srgbClr val="2DA2BF"/>
              </a:buClr>
              <a:buSzPct val="69642"/>
              <a:buFont typeface="Wingdings"/>
              <a:buChar char=""/>
              <a:tabLst>
                <a:tab pos="361614" algn="l"/>
                <a:tab pos="362190" algn="l"/>
              </a:tabLst>
            </a:pPr>
            <a:r>
              <a:rPr sz="2539" spc="-113" dirty="0">
                <a:latin typeface="Trebuchet MS"/>
                <a:cs typeface="Trebuchet MS"/>
              </a:rPr>
              <a:t>Core </a:t>
            </a:r>
            <a:r>
              <a:rPr lang="fr-FR" sz="2539" spc="-45" dirty="0" smtClean="0">
                <a:latin typeface="Trebuchet MS"/>
                <a:cs typeface="Trebuchet MS"/>
              </a:rPr>
              <a:t>i7</a:t>
            </a:r>
            <a:r>
              <a:rPr sz="2539" spc="-154" dirty="0" smtClean="0">
                <a:latin typeface="Trebuchet MS"/>
                <a:cs typeface="Trebuchet MS"/>
              </a:rPr>
              <a:t>,</a:t>
            </a:r>
            <a:r>
              <a:rPr lang="fr-FR" sz="2539" spc="-154" dirty="0" smtClean="0">
                <a:latin typeface="Trebuchet MS"/>
                <a:cs typeface="Trebuchet MS"/>
              </a:rPr>
              <a:t> 4 cœur et 8 thread(mini)</a:t>
            </a:r>
            <a:endParaRPr sz="2539" dirty="0">
              <a:latin typeface="Trebuchet MS"/>
              <a:cs typeface="Trebuchet MS"/>
            </a:endParaRPr>
          </a:p>
          <a:p>
            <a:pPr marL="361614" indent="-350097">
              <a:spcBef>
                <a:spcPts val="762"/>
              </a:spcBef>
              <a:buClr>
                <a:srgbClr val="2DA2BF"/>
              </a:buClr>
              <a:buSzPct val="69642"/>
              <a:buFont typeface="Wingdings"/>
              <a:buChar char=""/>
              <a:tabLst>
                <a:tab pos="361614" algn="l"/>
                <a:tab pos="362190" algn="l"/>
              </a:tabLst>
            </a:pPr>
            <a:r>
              <a:rPr lang="fr-FR" sz="2539" spc="-68" dirty="0" err="1" smtClean="0">
                <a:latin typeface="Trebuchet MS"/>
                <a:cs typeface="Trebuchet MS"/>
              </a:rPr>
              <a:t>Core</a:t>
            </a:r>
            <a:r>
              <a:rPr lang="fr-FR" sz="2539" spc="-68" dirty="0" smtClean="0">
                <a:latin typeface="Trebuchet MS"/>
                <a:cs typeface="Trebuchet MS"/>
              </a:rPr>
              <a:t> i9, entre 10 et 18 cœur, </a:t>
            </a:r>
          </a:p>
          <a:p>
            <a:pPr marL="11517">
              <a:spcBef>
                <a:spcPts val="762"/>
              </a:spcBef>
              <a:buClr>
                <a:srgbClr val="2DA2BF"/>
              </a:buClr>
              <a:buSzPct val="69642"/>
              <a:tabLst>
                <a:tab pos="361614" algn="l"/>
                <a:tab pos="362190" algn="l"/>
              </a:tabLst>
            </a:pPr>
            <a:r>
              <a:rPr lang="fr-FR" sz="2539" spc="-68" dirty="0" smtClean="0">
                <a:latin typeface="Trebuchet MS"/>
                <a:cs typeface="Trebuchet MS"/>
              </a:rPr>
              <a:t>                    20 et 36 thread</a:t>
            </a:r>
            <a:endParaRPr sz="2539" dirty="0">
              <a:latin typeface="Trebuchet MS"/>
              <a:cs typeface="Trebuchet MS"/>
            </a:endParaRPr>
          </a:p>
        </p:txBody>
      </p:sp>
      <p:sp>
        <p:nvSpPr>
          <p:cNvPr id="7" name="object 7"/>
          <p:cNvSpPr/>
          <p:nvPr/>
        </p:nvSpPr>
        <p:spPr>
          <a:xfrm>
            <a:off x="2066633" y="466737"/>
            <a:ext cx="3506105" cy="355208"/>
          </a:xfrm>
          <a:prstGeom prst="rect">
            <a:avLst/>
          </a:prstGeom>
          <a:blipFill>
            <a:blip r:embed="rId5" cstate="print"/>
            <a:stretch>
              <a:fillRect/>
            </a:stretch>
          </a:blipFill>
        </p:spPr>
        <p:txBody>
          <a:bodyPr wrap="square" lIns="0" tIns="0" rIns="0" bIns="0" rtlCol="0"/>
          <a:lstStyle/>
          <a:p>
            <a:endParaRPr sz="1632"/>
          </a:p>
        </p:txBody>
      </p:sp>
      <p:pic>
        <p:nvPicPr>
          <p:cNvPr id="9" name="Imag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3254" y="1808289"/>
            <a:ext cx="3947842" cy="4727022"/>
          </a:xfrm>
          <a:prstGeom prst="rect">
            <a:avLst/>
          </a:prstGeom>
        </p:spPr>
      </p:pic>
    </p:spTree>
    <p:extLst>
      <p:ext uri="{BB962C8B-B14F-4D97-AF65-F5344CB8AC3E}">
        <p14:creationId xmlns:p14="http://schemas.microsoft.com/office/powerpoint/2010/main" val="41824128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txBox="1"/>
          <p:nvPr/>
        </p:nvSpPr>
        <p:spPr>
          <a:xfrm>
            <a:off x="1466209" y="2244967"/>
            <a:ext cx="6785447" cy="2259463"/>
          </a:xfrm>
          <a:prstGeom prst="rect">
            <a:avLst/>
          </a:prstGeom>
        </p:spPr>
        <p:txBody>
          <a:bodyPr vert="horz" wrap="square" lIns="0" tIns="42035" rIns="0" bIns="0" rtlCol="0">
            <a:spAutoFit/>
          </a:bodyPr>
          <a:lstStyle/>
          <a:p>
            <a:pPr marL="361614" marR="4607" indent="-350097">
              <a:lnSpc>
                <a:spcPts val="2875"/>
              </a:lnSpc>
              <a:spcBef>
                <a:spcPts val="331"/>
              </a:spcBef>
              <a:buClr>
                <a:srgbClr val="2DA2BF"/>
              </a:buClr>
              <a:buSzPct val="69642"/>
              <a:buFont typeface="Wingdings"/>
              <a:buChar char=""/>
              <a:tabLst>
                <a:tab pos="361614" algn="l"/>
                <a:tab pos="362190" algn="l"/>
              </a:tabLst>
            </a:pPr>
            <a:r>
              <a:rPr lang="fr-FR" sz="2539" spc="-118" dirty="0" err="1" smtClean="0">
                <a:latin typeface="Trebuchet MS"/>
                <a:cs typeface="Trebuchet MS"/>
              </a:rPr>
              <a:t>Ryzen</a:t>
            </a:r>
            <a:r>
              <a:rPr lang="fr-FR" sz="2539" spc="-118" dirty="0" smtClean="0">
                <a:latin typeface="Trebuchet MS"/>
                <a:cs typeface="Trebuchet MS"/>
              </a:rPr>
              <a:t> 3, 4 cœurs 4 threads</a:t>
            </a:r>
            <a:endParaRPr sz="2539" dirty="0">
              <a:latin typeface="Trebuchet MS"/>
              <a:cs typeface="Trebuchet MS"/>
            </a:endParaRPr>
          </a:p>
          <a:p>
            <a:pPr marL="361614" indent="-350097">
              <a:spcBef>
                <a:spcPts val="716"/>
              </a:spcBef>
              <a:buClr>
                <a:srgbClr val="2DA2BF"/>
              </a:buClr>
              <a:buSzPct val="69642"/>
              <a:buFont typeface="Wingdings"/>
              <a:buChar char=""/>
              <a:tabLst>
                <a:tab pos="361614" algn="l"/>
                <a:tab pos="362190" algn="l"/>
              </a:tabLst>
            </a:pPr>
            <a:r>
              <a:rPr lang="fr-FR" sz="2539" spc="-118" dirty="0" err="1" smtClean="0">
                <a:latin typeface="Trebuchet MS"/>
                <a:cs typeface="Trebuchet MS"/>
              </a:rPr>
              <a:t>Ryzen</a:t>
            </a:r>
            <a:r>
              <a:rPr lang="fr-FR" sz="2539" spc="-118" dirty="0" smtClean="0">
                <a:latin typeface="Trebuchet MS"/>
                <a:cs typeface="Trebuchet MS"/>
              </a:rPr>
              <a:t> 5, 4 à 6 cœur, 8 à 12 threads</a:t>
            </a:r>
            <a:endParaRPr sz="2539" dirty="0">
              <a:latin typeface="Trebuchet MS"/>
              <a:cs typeface="Trebuchet MS"/>
            </a:endParaRPr>
          </a:p>
          <a:p>
            <a:pPr marL="361614" indent="-350097">
              <a:spcBef>
                <a:spcPts val="762"/>
              </a:spcBef>
              <a:buClr>
                <a:srgbClr val="2DA2BF"/>
              </a:buClr>
              <a:buSzPct val="69642"/>
              <a:buFont typeface="Wingdings"/>
              <a:buChar char=""/>
              <a:tabLst>
                <a:tab pos="361614" algn="l"/>
                <a:tab pos="362190" algn="l"/>
              </a:tabLst>
            </a:pPr>
            <a:r>
              <a:rPr lang="fr-FR" sz="2539" spc="-118" dirty="0" err="1" smtClean="0">
                <a:latin typeface="Trebuchet MS"/>
                <a:cs typeface="Trebuchet MS"/>
              </a:rPr>
              <a:t>Ryzen</a:t>
            </a:r>
            <a:r>
              <a:rPr lang="fr-FR" sz="2539" spc="-118" dirty="0" smtClean="0">
                <a:latin typeface="Trebuchet MS"/>
                <a:cs typeface="Trebuchet MS"/>
              </a:rPr>
              <a:t> 7, 8 cœurs, 16 threads</a:t>
            </a:r>
            <a:endParaRPr sz="2539" dirty="0">
              <a:latin typeface="Trebuchet MS"/>
              <a:cs typeface="Trebuchet MS"/>
            </a:endParaRPr>
          </a:p>
          <a:p>
            <a:pPr marL="361614" indent="-350097">
              <a:spcBef>
                <a:spcPts val="743"/>
              </a:spcBef>
              <a:buClr>
                <a:srgbClr val="2DA2BF"/>
              </a:buClr>
              <a:buSzPct val="69642"/>
              <a:buFont typeface="Wingdings"/>
              <a:buChar char=""/>
              <a:tabLst>
                <a:tab pos="361614" algn="l"/>
                <a:tab pos="362190" algn="l"/>
              </a:tabLst>
            </a:pPr>
            <a:r>
              <a:rPr lang="fr-FR" sz="2539" spc="-113" dirty="0" err="1" smtClean="0">
                <a:latin typeface="Trebuchet MS"/>
                <a:cs typeface="Trebuchet MS"/>
              </a:rPr>
              <a:t>Ryzen</a:t>
            </a:r>
            <a:r>
              <a:rPr lang="fr-FR" sz="2539" spc="-113" dirty="0" smtClean="0">
                <a:latin typeface="Trebuchet MS"/>
                <a:cs typeface="Trebuchet MS"/>
              </a:rPr>
              <a:t> </a:t>
            </a:r>
            <a:r>
              <a:rPr lang="fr-FR" sz="2539" spc="-113" dirty="0" err="1" smtClean="0">
                <a:latin typeface="Trebuchet MS"/>
                <a:cs typeface="Trebuchet MS"/>
              </a:rPr>
              <a:t>Threadripper</a:t>
            </a:r>
            <a:r>
              <a:rPr lang="fr-FR" sz="2539" spc="-113" dirty="0" smtClean="0">
                <a:latin typeface="Trebuchet MS"/>
                <a:cs typeface="Trebuchet MS"/>
              </a:rPr>
              <a:t>, 8 à 16 cœurs, 16 à 32 threads </a:t>
            </a:r>
            <a:endParaRPr sz="2539" dirty="0">
              <a:latin typeface="Trebuchet MS"/>
              <a:cs typeface="Trebuchet MS"/>
            </a:endParaRPr>
          </a:p>
        </p:txBody>
      </p:sp>
      <p:sp>
        <p:nvSpPr>
          <p:cNvPr id="10" name="object 6"/>
          <p:cNvSpPr/>
          <p:nvPr/>
        </p:nvSpPr>
        <p:spPr>
          <a:xfrm>
            <a:off x="1786093" y="837301"/>
            <a:ext cx="3411442" cy="351070"/>
          </a:xfrm>
          <a:prstGeom prst="rect">
            <a:avLst/>
          </a:prstGeom>
          <a:blipFill>
            <a:blip r:embed="rId5" cstate="print"/>
            <a:stretch>
              <a:fillRect/>
            </a:stretch>
          </a:blipFill>
        </p:spPr>
        <p:txBody>
          <a:bodyPr wrap="square" lIns="0" tIns="0" rIns="0" bIns="0" rtlCol="0"/>
          <a:lstStyle/>
          <a:p>
            <a:endParaRPr sz="1632"/>
          </a:p>
        </p:txBody>
      </p:sp>
      <p:pic>
        <p:nvPicPr>
          <p:cNvPr id="12" name="Imag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4289" y="-283067"/>
            <a:ext cx="8078464" cy="4545739"/>
          </a:xfrm>
          <a:prstGeom prst="rect">
            <a:avLst/>
          </a:prstGeom>
        </p:spPr>
      </p:pic>
    </p:spTree>
    <p:extLst>
      <p:ext uri="{BB962C8B-B14F-4D97-AF65-F5344CB8AC3E}">
        <p14:creationId xmlns:p14="http://schemas.microsoft.com/office/powerpoint/2010/main" val="11708405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txBox="1"/>
          <p:nvPr/>
        </p:nvSpPr>
        <p:spPr>
          <a:xfrm>
            <a:off x="96113" y="939144"/>
            <a:ext cx="8074129" cy="4622113"/>
          </a:xfrm>
          <a:prstGeom prst="rect">
            <a:avLst/>
          </a:prstGeom>
        </p:spPr>
        <p:txBody>
          <a:bodyPr vert="horz" wrap="square" lIns="0" tIns="95010" rIns="0" bIns="0" rtlCol="0">
            <a:spAutoFit/>
          </a:bodyPr>
          <a:lstStyle/>
          <a:p>
            <a:pPr marL="361614" indent="-350097">
              <a:spcBef>
                <a:spcPts val="748"/>
              </a:spcBef>
              <a:buClr>
                <a:srgbClr val="2DA2BF"/>
              </a:buClr>
              <a:buSzPct val="69642"/>
              <a:buFont typeface="Wingdings"/>
              <a:buChar char=""/>
              <a:tabLst>
                <a:tab pos="361614" algn="l"/>
                <a:tab pos="362190" algn="l"/>
              </a:tabLst>
            </a:pPr>
            <a:r>
              <a:rPr sz="2539" spc="-45" dirty="0">
                <a:latin typeface="Trebuchet MS"/>
                <a:cs typeface="Trebuchet MS"/>
              </a:rPr>
              <a:t>2 </a:t>
            </a:r>
            <a:r>
              <a:rPr sz="2539" spc="-95" dirty="0">
                <a:latin typeface="Trebuchet MS"/>
                <a:cs typeface="Trebuchet MS"/>
              </a:rPr>
              <a:t>grandes </a:t>
            </a:r>
            <a:r>
              <a:rPr sz="2539" spc="-136" dirty="0">
                <a:latin typeface="Trebuchet MS"/>
                <a:cs typeface="Trebuchet MS"/>
              </a:rPr>
              <a:t>familles</a:t>
            </a:r>
            <a:r>
              <a:rPr sz="2539" spc="136" dirty="0">
                <a:latin typeface="Trebuchet MS"/>
                <a:cs typeface="Trebuchet MS"/>
              </a:rPr>
              <a:t> </a:t>
            </a:r>
            <a:r>
              <a:rPr sz="2539" spc="-254" dirty="0">
                <a:latin typeface="Trebuchet MS"/>
                <a:cs typeface="Trebuchet MS"/>
              </a:rPr>
              <a:t>:</a:t>
            </a:r>
            <a:endParaRPr sz="2539" dirty="0">
              <a:latin typeface="Trebuchet MS"/>
              <a:cs typeface="Trebuchet MS"/>
            </a:endParaRPr>
          </a:p>
          <a:p>
            <a:pPr marL="883881" lvl="1" indent="-207294">
              <a:spcBef>
                <a:spcPts val="567"/>
              </a:spcBef>
              <a:buClr>
                <a:srgbClr val="2DA2BF"/>
              </a:buClr>
              <a:buSzPct val="68750"/>
              <a:buFont typeface="Wingdings"/>
              <a:buChar char=""/>
              <a:tabLst>
                <a:tab pos="884456" algn="l"/>
              </a:tabLst>
            </a:pPr>
            <a:r>
              <a:rPr sz="2176" spc="59" dirty="0">
                <a:solidFill>
                  <a:srgbClr val="000065"/>
                </a:solidFill>
                <a:latin typeface="Trebuchet MS"/>
                <a:cs typeface="Trebuchet MS"/>
              </a:rPr>
              <a:t>ROM</a:t>
            </a:r>
            <a:r>
              <a:rPr sz="2176" spc="-177" dirty="0">
                <a:solidFill>
                  <a:srgbClr val="000065"/>
                </a:solidFill>
                <a:latin typeface="Trebuchet MS"/>
                <a:cs typeface="Trebuchet MS"/>
              </a:rPr>
              <a:t> </a:t>
            </a:r>
            <a:r>
              <a:rPr sz="2176" spc="-109" dirty="0">
                <a:solidFill>
                  <a:srgbClr val="000065"/>
                </a:solidFill>
                <a:latin typeface="Trebuchet MS"/>
                <a:cs typeface="Trebuchet MS"/>
              </a:rPr>
              <a:t>(Read</a:t>
            </a:r>
            <a:r>
              <a:rPr sz="2176" spc="-168" dirty="0">
                <a:solidFill>
                  <a:srgbClr val="000065"/>
                </a:solidFill>
                <a:latin typeface="Trebuchet MS"/>
                <a:cs typeface="Trebuchet MS"/>
              </a:rPr>
              <a:t> </a:t>
            </a:r>
            <a:r>
              <a:rPr sz="2176" spc="-77" dirty="0">
                <a:solidFill>
                  <a:srgbClr val="000065"/>
                </a:solidFill>
                <a:latin typeface="Trebuchet MS"/>
                <a:cs typeface="Trebuchet MS"/>
              </a:rPr>
              <a:t>Only</a:t>
            </a:r>
            <a:r>
              <a:rPr sz="2176" spc="-172" dirty="0">
                <a:solidFill>
                  <a:srgbClr val="000065"/>
                </a:solidFill>
                <a:latin typeface="Trebuchet MS"/>
                <a:cs typeface="Trebuchet MS"/>
              </a:rPr>
              <a:t> </a:t>
            </a:r>
            <a:r>
              <a:rPr sz="2176" spc="-9" dirty="0">
                <a:solidFill>
                  <a:srgbClr val="000065"/>
                </a:solidFill>
                <a:latin typeface="Trebuchet MS"/>
                <a:cs typeface="Trebuchet MS"/>
              </a:rPr>
              <a:t>Memory</a:t>
            </a:r>
            <a:r>
              <a:rPr sz="2176" spc="-181" dirty="0">
                <a:solidFill>
                  <a:srgbClr val="000065"/>
                </a:solidFill>
                <a:latin typeface="Trebuchet MS"/>
                <a:cs typeface="Trebuchet MS"/>
              </a:rPr>
              <a:t> </a:t>
            </a:r>
            <a:r>
              <a:rPr sz="2176" spc="-204" dirty="0">
                <a:solidFill>
                  <a:srgbClr val="000065"/>
                </a:solidFill>
                <a:latin typeface="Trebuchet MS"/>
                <a:cs typeface="Trebuchet MS"/>
              </a:rPr>
              <a:t>),</a:t>
            </a:r>
            <a:r>
              <a:rPr sz="2176" spc="-168" dirty="0">
                <a:solidFill>
                  <a:srgbClr val="000065"/>
                </a:solidFill>
                <a:latin typeface="Trebuchet MS"/>
                <a:cs typeface="Trebuchet MS"/>
              </a:rPr>
              <a:t> </a:t>
            </a:r>
            <a:r>
              <a:rPr sz="2176" spc="-91" dirty="0">
                <a:solidFill>
                  <a:srgbClr val="000065"/>
                </a:solidFill>
                <a:latin typeface="Trebuchet MS"/>
                <a:cs typeface="Trebuchet MS"/>
              </a:rPr>
              <a:t>mémoire</a:t>
            </a:r>
            <a:r>
              <a:rPr sz="2176" spc="-181" dirty="0">
                <a:solidFill>
                  <a:srgbClr val="000065"/>
                </a:solidFill>
                <a:latin typeface="Trebuchet MS"/>
                <a:cs typeface="Trebuchet MS"/>
              </a:rPr>
              <a:t> </a:t>
            </a:r>
            <a:r>
              <a:rPr sz="2176" spc="-103" dirty="0">
                <a:solidFill>
                  <a:srgbClr val="000065"/>
                </a:solidFill>
                <a:latin typeface="Trebuchet MS"/>
                <a:cs typeface="Trebuchet MS"/>
              </a:rPr>
              <a:t>à</a:t>
            </a:r>
            <a:r>
              <a:rPr sz="2176" spc="-168" dirty="0">
                <a:solidFill>
                  <a:srgbClr val="000065"/>
                </a:solidFill>
                <a:latin typeface="Trebuchet MS"/>
                <a:cs typeface="Trebuchet MS"/>
              </a:rPr>
              <a:t> </a:t>
            </a:r>
            <a:r>
              <a:rPr sz="2176" spc="-122" dirty="0">
                <a:solidFill>
                  <a:srgbClr val="000065"/>
                </a:solidFill>
                <a:latin typeface="Trebuchet MS"/>
                <a:cs typeface="Trebuchet MS"/>
              </a:rPr>
              <a:t>lecture</a:t>
            </a:r>
            <a:r>
              <a:rPr sz="2176" spc="-154" dirty="0">
                <a:solidFill>
                  <a:srgbClr val="000065"/>
                </a:solidFill>
                <a:latin typeface="Trebuchet MS"/>
                <a:cs typeface="Trebuchet MS"/>
              </a:rPr>
              <a:t> </a:t>
            </a:r>
            <a:r>
              <a:rPr sz="2176" spc="-91" dirty="0">
                <a:solidFill>
                  <a:srgbClr val="000065"/>
                </a:solidFill>
                <a:latin typeface="Trebuchet MS"/>
                <a:cs typeface="Trebuchet MS"/>
              </a:rPr>
              <a:t>seule</a:t>
            </a:r>
            <a:endParaRPr sz="2176" dirty="0">
              <a:latin typeface="Trebuchet MS"/>
              <a:cs typeface="Trebuchet MS"/>
            </a:endParaRPr>
          </a:p>
          <a:p>
            <a:pPr marL="883881" marR="397889" lvl="1" indent="-207294">
              <a:spcBef>
                <a:spcPts val="544"/>
              </a:spcBef>
              <a:buClr>
                <a:srgbClr val="2DA2BF"/>
              </a:buClr>
              <a:buSzPct val="68750"/>
              <a:buFont typeface="Wingdings"/>
              <a:buChar char=""/>
              <a:tabLst>
                <a:tab pos="884456" algn="l"/>
              </a:tabLst>
            </a:pPr>
            <a:r>
              <a:rPr sz="2176" spc="63" dirty="0">
                <a:solidFill>
                  <a:srgbClr val="000065"/>
                </a:solidFill>
                <a:latin typeface="Trebuchet MS"/>
                <a:cs typeface="Trebuchet MS"/>
              </a:rPr>
              <a:t>RAM </a:t>
            </a:r>
            <a:r>
              <a:rPr sz="2176" spc="-82" dirty="0">
                <a:solidFill>
                  <a:srgbClr val="000065"/>
                </a:solidFill>
                <a:latin typeface="Trebuchet MS"/>
                <a:cs typeface="Trebuchet MS"/>
              </a:rPr>
              <a:t>(Random </a:t>
            </a:r>
            <a:r>
              <a:rPr sz="2176" spc="-91" dirty="0">
                <a:solidFill>
                  <a:srgbClr val="000065"/>
                </a:solidFill>
                <a:latin typeface="Trebuchet MS"/>
                <a:cs typeface="Trebuchet MS"/>
              </a:rPr>
              <a:t>Access </a:t>
            </a:r>
            <a:r>
              <a:rPr sz="2176" spc="-59" dirty="0">
                <a:solidFill>
                  <a:srgbClr val="000065"/>
                </a:solidFill>
                <a:latin typeface="Trebuchet MS"/>
                <a:cs typeface="Trebuchet MS"/>
              </a:rPr>
              <a:t>Memory), </a:t>
            </a:r>
            <a:r>
              <a:rPr sz="2176" spc="-77" dirty="0">
                <a:solidFill>
                  <a:srgbClr val="000065"/>
                </a:solidFill>
                <a:latin typeface="Trebuchet MS"/>
                <a:cs typeface="Trebuchet MS"/>
              </a:rPr>
              <a:t>en </a:t>
            </a:r>
            <a:r>
              <a:rPr sz="2176" spc="-122" dirty="0">
                <a:solidFill>
                  <a:srgbClr val="000065"/>
                </a:solidFill>
                <a:latin typeface="Trebuchet MS"/>
                <a:cs typeface="Trebuchet MS"/>
              </a:rPr>
              <a:t>lecture </a:t>
            </a:r>
            <a:r>
              <a:rPr sz="2176" spc="-127" dirty="0">
                <a:solidFill>
                  <a:srgbClr val="000065"/>
                </a:solidFill>
                <a:latin typeface="Trebuchet MS"/>
                <a:cs typeface="Trebuchet MS"/>
              </a:rPr>
              <a:t>et écriture,</a:t>
            </a:r>
            <a:r>
              <a:rPr sz="2176" spc="-326" dirty="0">
                <a:solidFill>
                  <a:srgbClr val="000065"/>
                </a:solidFill>
                <a:latin typeface="Trebuchet MS"/>
                <a:cs typeface="Trebuchet MS"/>
              </a:rPr>
              <a:t> </a:t>
            </a:r>
            <a:r>
              <a:rPr sz="2176" spc="63" dirty="0">
                <a:solidFill>
                  <a:srgbClr val="000065"/>
                </a:solidFill>
                <a:latin typeface="Trebuchet MS"/>
                <a:cs typeface="Trebuchet MS"/>
              </a:rPr>
              <a:t>RAM  </a:t>
            </a:r>
            <a:r>
              <a:rPr sz="2176" spc="-86" dirty="0">
                <a:solidFill>
                  <a:srgbClr val="000065"/>
                </a:solidFill>
                <a:latin typeface="Trebuchet MS"/>
                <a:cs typeface="Trebuchet MS"/>
              </a:rPr>
              <a:t>dynamique</a:t>
            </a:r>
            <a:r>
              <a:rPr sz="2176" spc="-159" dirty="0">
                <a:solidFill>
                  <a:srgbClr val="000065"/>
                </a:solidFill>
                <a:latin typeface="Trebuchet MS"/>
                <a:cs typeface="Trebuchet MS"/>
              </a:rPr>
              <a:t> </a:t>
            </a:r>
            <a:r>
              <a:rPr sz="2176" spc="-218" dirty="0">
                <a:solidFill>
                  <a:srgbClr val="000065"/>
                </a:solidFill>
                <a:latin typeface="Trebuchet MS"/>
                <a:cs typeface="Trebuchet MS"/>
              </a:rPr>
              <a:t>:</a:t>
            </a:r>
            <a:endParaRPr sz="2176" dirty="0">
              <a:latin typeface="Trebuchet MS"/>
              <a:cs typeface="Trebuchet MS"/>
            </a:endParaRPr>
          </a:p>
          <a:p>
            <a:pPr marL="1263921" marR="38004" lvl="2" indent="-207294">
              <a:spcBef>
                <a:spcPts val="567"/>
              </a:spcBef>
              <a:buClr>
                <a:srgbClr val="2DA2BF"/>
              </a:buClr>
              <a:buSzPct val="70000"/>
              <a:buFont typeface="Wingdings"/>
              <a:buChar char=""/>
              <a:tabLst>
                <a:tab pos="1264496" algn="l"/>
              </a:tabLst>
            </a:pPr>
            <a:r>
              <a:rPr sz="1814" b="1" spc="-63" dirty="0">
                <a:solidFill>
                  <a:srgbClr val="000065"/>
                </a:solidFill>
                <a:latin typeface="Trebuchet MS"/>
                <a:cs typeface="Trebuchet MS"/>
              </a:rPr>
              <a:t>Mémoire </a:t>
            </a:r>
            <a:r>
              <a:rPr sz="1814" b="1" spc="-113" dirty="0">
                <a:solidFill>
                  <a:srgbClr val="000065"/>
                </a:solidFill>
                <a:latin typeface="Trebuchet MS"/>
                <a:cs typeface="Trebuchet MS"/>
              </a:rPr>
              <a:t>vive </a:t>
            </a:r>
            <a:r>
              <a:rPr sz="1814" spc="-181" dirty="0">
                <a:solidFill>
                  <a:srgbClr val="000065"/>
                </a:solidFill>
                <a:latin typeface="Trebuchet MS"/>
                <a:cs typeface="Trebuchet MS"/>
              </a:rPr>
              <a:t>: </a:t>
            </a:r>
            <a:r>
              <a:rPr sz="1814" spc="-91" dirty="0">
                <a:solidFill>
                  <a:srgbClr val="000065"/>
                </a:solidFill>
                <a:latin typeface="Trebuchet MS"/>
                <a:cs typeface="Trebuchet MS"/>
              </a:rPr>
              <a:t>barrettes </a:t>
            </a:r>
            <a:r>
              <a:rPr sz="1814" spc="-86" dirty="0">
                <a:solidFill>
                  <a:srgbClr val="000065"/>
                </a:solidFill>
                <a:latin typeface="Trebuchet MS"/>
                <a:cs typeface="Trebuchet MS"/>
              </a:rPr>
              <a:t>placées </a:t>
            </a:r>
            <a:r>
              <a:rPr sz="1814" spc="-50" dirty="0">
                <a:solidFill>
                  <a:srgbClr val="000065"/>
                </a:solidFill>
                <a:latin typeface="Trebuchet MS"/>
                <a:cs typeface="Trebuchet MS"/>
              </a:rPr>
              <a:t>sur </a:t>
            </a:r>
            <a:r>
              <a:rPr sz="1814" spc="-103" dirty="0">
                <a:solidFill>
                  <a:srgbClr val="000065"/>
                </a:solidFill>
                <a:latin typeface="Trebuchet MS"/>
                <a:cs typeface="Trebuchet MS"/>
              </a:rPr>
              <a:t>la </a:t>
            </a:r>
            <a:r>
              <a:rPr sz="1814" spc="-109" dirty="0">
                <a:solidFill>
                  <a:srgbClr val="000065"/>
                </a:solidFill>
                <a:latin typeface="Trebuchet MS"/>
                <a:cs typeface="Trebuchet MS"/>
              </a:rPr>
              <a:t>carte mère, </a:t>
            </a:r>
            <a:r>
              <a:rPr sz="1814" spc="-100" dirty="0">
                <a:solidFill>
                  <a:srgbClr val="000065"/>
                </a:solidFill>
                <a:latin typeface="Trebuchet MS"/>
                <a:cs typeface="Trebuchet MS"/>
              </a:rPr>
              <a:t>stocke </a:t>
            </a:r>
            <a:r>
              <a:rPr sz="1814" spc="-86" dirty="0">
                <a:solidFill>
                  <a:srgbClr val="000065"/>
                </a:solidFill>
                <a:latin typeface="Trebuchet MS"/>
                <a:cs typeface="Trebuchet MS"/>
              </a:rPr>
              <a:t>les  </a:t>
            </a:r>
            <a:r>
              <a:rPr sz="1814" spc="-68" dirty="0">
                <a:solidFill>
                  <a:srgbClr val="000065"/>
                </a:solidFill>
                <a:latin typeface="Trebuchet MS"/>
                <a:cs typeface="Trebuchet MS"/>
              </a:rPr>
              <a:t>programmes</a:t>
            </a:r>
            <a:r>
              <a:rPr sz="1814" spc="-118" dirty="0">
                <a:solidFill>
                  <a:srgbClr val="000065"/>
                </a:solidFill>
                <a:latin typeface="Trebuchet MS"/>
                <a:cs typeface="Trebuchet MS"/>
              </a:rPr>
              <a:t> </a:t>
            </a:r>
            <a:r>
              <a:rPr sz="1814" spc="-73" dirty="0">
                <a:solidFill>
                  <a:srgbClr val="000065"/>
                </a:solidFill>
                <a:latin typeface="Trebuchet MS"/>
                <a:cs typeface="Trebuchet MS"/>
              </a:rPr>
              <a:t>lors</a:t>
            </a:r>
            <a:r>
              <a:rPr sz="1814" spc="-122" dirty="0">
                <a:solidFill>
                  <a:srgbClr val="000065"/>
                </a:solidFill>
                <a:latin typeface="Trebuchet MS"/>
                <a:cs typeface="Trebuchet MS"/>
              </a:rPr>
              <a:t> </a:t>
            </a:r>
            <a:r>
              <a:rPr sz="1814" spc="-77" dirty="0">
                <a:solidFill>
                  <a:srgbClr val="000065"/>
                </a:solidFill>
                <a:latin typeface="Trebuchet MS"/>
                <a:cs typeface="Trebuchet MS"/>
              </a:rPr>
              <a:t>de</a:t>
            </a:r>
            <a:r>
              <a:rPr sz="1814" spc="-127" dirty="0">
                <a:solidFill>
                  <a:srgbClr val="000065"/>
                </a:solidFill>
                <a:latin typeface="Trebuchet MS"/>
                <a:cs typeface="Trebuchet MS"/>
              </a:rPr>
              <a:t> </a:t>
            </a:r>
            <a:r>
              <a:rPr sz="1814" spc="-86" dirty="0">
                <a:solidFill>
                  <a:srgbClr val="000065"/>
                </a:solidFill>
                <a:latin typeface="Trebuchet MS"/>
                <a:cs typeface="Trebuchet MS"/>
              </a:rPr>
              <a:t>leur</a:t>
            </a:r>
            <a:r>
              <a:rPr sz="1814" spc="-118" dirty="0">
                <a:solidFill>
                  <a:srgbClr val="000065"/>
                </a:solidFill>
                <a:latin typeface="Trebuchet MS"/>
                <a:cs typeface="Trebuchet MS"/>
              </a:rPr>
              <a:t> </a:t>
            </a:r>
            <a:r>
              <a:rPr sz="1814" spc="-86" dirty="0">
                <a:solidFill>
                  <a:srgbClr val="000065"/>
                </a:solidFill>
                <a:latin typeface="Trebuchet MS"/>
                <a:cs typeface="Trebuchet MS"/>
              </a:rPr>
              <a:t>chargement</a:t>
            </a:r>
            <a:r>
              <a:rPr sz="1814" spc="-118" dirty="0">
                <a:solidFill>
                  <a:srgbClr val="000065"/>
                </a:solidFill>
                <a:latin typeface="Trebuchet MS"/>
                <a:cs typeface="Trebuchet MS"/>
              </a:rPr>
              <a:t> </a:t>
            </a:r>
            <a:r>
              <a:rPr sz="1814" spc="-109" dirty="0">
                <a:solidFill>
                  <a:srgbClr val="000065"/>
                </a:solidFill>
                <a:latin typeface="Trebuchet MS"/>
                <a:cs typeface="Trebuchet MS"/>
              </a:rPr>
              <a:t>et</a:t>
            </a:r>
            <a:r>
              <a:rPr sz="1814" spc="-127" dirty="0">
                <a:solidFill>
                  <a:srgbClr val="000065"/>
                </a:solidFill>
                <a:latin typeface="Trebuchet MS"/>
                <a:cs typeface="Trebuchet MS"/>
              </a:rPr>
              <a:t> </a:t>
            </a:r>
            <a:r>
              <a:rPr sz="1814" spc="-82" dirty="0">
                <a:solidFill>
                  <a:srgbClr val="000065"/>
                </a:solidFill>
                <a:latin typeface="Trebuchet MS"/>
                <a:cs typeface="Trebuchet MS"/>
              </a:rPr>
              <a:t>les</a:t>
            </a:r>
            <a:r>
              <a:rPr sz="1814" spc="-118" dirty="0">
                <a:solidFill>
                  <a:srgbClr val="000065"/>
                </a:solidFill>
                <a:latin typeface="Trebuchet MS"/>
                <a:cs typeface="Trebuchet MS"/>
              </a:rPr>
              <a:t> </a:t>
            </a:r>
            <a:r>
              <a:rPr sz="1814" spc="-73" dirty="0">
                <a:solidFill>
                  <a:srgbClr val="000065"/>
                </a:solidFill>
                <a:latin typeface="Trebuchet MS"/>
                <a:cs typeface="Trebuchet MS"/>
              </a:rPr>
              <a:t>données.</a:t>
            </a:r>
            <a:r>
              <a:rPr sz="1814" spc="-127" dirty="0">
                <a:solidFill>
                  <a:srgbClr val="000065"/>
                </a:solidFill>
                <a:latin typeface="Trebuchet MS"/>
                <a:cs typeface="Trebuchet MS"/>
              </a:rPr>
              <a:t> </a:t>
            </a:r>
            <a:r>
              <a:rPr sz="1814" spc="-109" dirty="0">
                <a:solidFill>
                  <a:srgbClr val="000065"/>
                </a:solidFill>
                <a:latin typeface="Trebuchet MS"/>
                <a:cs typeface="Trebuchet MS"/>
              </a:rPr>
              <a:t>Elle</a:t>
            </a:r>
            <a:r>
              <a:rPr sz="1814" spc="-122" dirty="0">
                <a:solidFill>
                  <a:srgbClr val="000065"/>
                </a:solidFill>
                <a:latin typeface="Trebuchet MS"/>
                <a:cs typeface="Trebuchet MS"/>
              </a:rPr>
              <a:t> </a:t>
            </a:r>
            <a:r>
              <a:rPr sz="1814" spc="-82" dirty="0">
                <a:solidFill>
                  <a:srgbClr val="000065"/>
                </a:solidFill>
                <a:latin typeface="Trebuchet MS"/>
                <a:cs typeface="Trebuchet MS"/>
              </a:rPr>
              <a:t>fonctionne</a:t>
            </a:r>
            <a:r>
              <a:rPr sz="1814" spc="-122" dirty="0">
                <a:solidFill>
                  <a:srgbClr val="000065"/>
                </a:solidFill>
                <a:latin typeface="Trebuchet MS"/>
                <a:cs typeface="Trebuchet MS"/>
              </a:rPr>
              <a:t> </a:t>
            </a:r>
            <a:r>
              <a:rPr sz="1814" spc="-86" dirty="0">
                <a:solidFill>
                  <a:srgbClr val="000065"/>
                </a:solidFill>
                <a:latin typeface="Trebuchet MS"/>
                <a:cs typeface="Trebuchet MS"/>
              </a:rPr>
              <a:t>à</a:t>
            </a:r>
            <a:r>
              <a:rPr sz="1814" spc="-127" dirty="0">
                <a:solidFill>
                  <a:srgbClr val="000065"/>
                </a:solidFill>
                <a:latin typeface="Trebuchet MS"/>
                <a:cs typeface="Trebuchet MS"/>
              </a:rPr>
              <a:t> </a:t>
            </a:r>
            <a:r>
              <a:rPr sz="1814" spc="-109" dirty="0">
                <a:solidFill>
                  <a:srgbClr val="000065"/>
                </a:solidFill>
                <a:latin typeface="Trebuchet MS"/>
                <a:cs typeface="Trebuchet MS"/>
              </a:rPr>
              <a:t>la  </a:t>
            </a:r>
            <a:r>
              <a:rPr sz="1814" spc="-77" dirty="0">
                <a:solidFill>
                  <a:srgbClr val="000065"/>
                </a:solidFill>
                <a:latin typeface="Trebuchet MS"/>
                <a:cs typeface="Trebuchet MS"/>
              </a:rPr>
              <a:t>même </a:t>
            </a:r>
            <a:r>
              <a:rPr sz="1814" spc="-86" dirty="0">
                <a:solidFill>
                  <a:srgbClr val="000065"/>
                </a:solidFill>
                <a:latin typeface="Trebuchet MS"/>
                <a:cs typeface="Trebuchet MS"/>
              </a:rPr>
              <a:t>fréquence </a:t>
            </a:r>
            <a:r>
              <a:rPr sz="1814" spc="-68" dirty="0">
                <a:solidFill>
                  <a:srgbClr val="000065"/>
                </a:solidFill>
                <a:latin typeface="Trebuchet MS"/>
                <a:cs typeface="Trebuchet MS"/>
              </a:rPr>
              <a:t>que </a:t>
            </a:r>
            <a:r>
              <a:rPr sz="1814" spc="-109" dirty="0">
                <a:solidFill>
                  <a:srgbClr val="000065"/>
                </a:solidFill>
                <a:latin typeface="Trebuchet MS"/>
                <a:cs typeface="Trebuchet MS"/>
              </a:rPr>
              <a:t>le </a:t>
            </a:r>
            <a:r>
              <a:rPr sz="1814" spc="-45" dirty="0">
                <a:solidFill>
                  <a:srgbClr val="000065"/>
                </a:solidFill>
                <a:latin typeface="Trebuchet MS"/>
                <a:cs typeface="Trebuchet MS"/>
              </a:rPr>
              <a:t>bus</a:t>
            </a:r>
            <a:r>
              <a:rPr sz="1814" spc="-422" dirty="0">
                <a:solidFill>
                  <a:srgbClr val="000065"/>
                </a:solidFill>
                <a:latin typeface="Trebuchet MS"/>
                <a:cs typeface="Trebuchet MS"/>
              </a:rPr>
              <a:t> </a:t>
            </a:r>
            <a:r>
              <a:rPr sz="1814" spc="-86" dirty="0">
                <a:solidFill>
                  <a:srgbClr val="000065"/>
                </a:solidFill>
                <a:latin typeface="Trebuchet MS"/>
                <a:cs typeface="Trebuchet MS"/>
              </a:rPr>
              <a:t>système </a:t>
            </a:r>
            <a:r>
              <a:rPr sz="1814" spc="-77" dirty="0">
                <a:solidFill>
                  <a:srgbClr val="000065"/>
                </a:solidFill>
                <a:latin typeface="Trebuchet MS"/>
                <a:cs typeface="Trebuchet MS"/>
              </a:rPr>
              <a:t>de </a:t>
            </a:r>
            <a:r>
              <a:rPr sz="1814" spc="-103" dirty="0">
                <a:solidFill>
                  <a:srgbClr val="000065"/>
                </a:solidFill>
                <a:latin typeface="Trebuchet MS"/>
                <a:cs typeface="Trebuchet MS"/>
              </a:rPr>
              <a:t>la </a:t>
            </a:r>
            <a:r>
              <a:rPr sz="1814" spc="-109" dirty="0">
                <a:solidFill>
                  <a:srgbClr val="000065"/>
                </a:solidFill>
                <a:latin typeface="Trebuchet MS"/>
                <a:cs typeface="Trebuchet MS"/>
              </a:rPr>
              <a:t>carte </a:t>
            </a:r>
            <a:r>
              <a:rPr sz="1814" spc="-86" dirty="0">
                <a:solidFill>
                  <a:srgbClr val="000065"/>
                </a:solidFill>
                <a:latin typeface="Trebuchet MS"/>
                <a:cs typeface="Trebuchet MS"/>
              </a:rPr>
              <a:t>mère</a:t>
            </a:r>
            <a:endParaRPr sz="1814" dirty="0">
              <a:latin typeface="Trebuchet MS"/>
              <a:cs typeface="Trebuchet MS"/>
            </a:endParaRPr>
          </a:p>
          <a:p>
            <a:pPr marL="1263921" marR="4607" lvl="2" indent="-207294">
              <a:spcBef>
                <a:spcPts val="544"/>
              </a:spcBef>
              <a:buClr>
                <a:srgbClr val="2DA2BF"/>
              </a:buClr>
              <a:buSzPct val="70000"/>
              <a:buFont typeface="Wingdings"/>
              <a:buChar char=""/>
              <a:tabLst>
                <a:tab pos="1264496" algn="l"/>
              </a:tabLst>
            </a:pPr>
            <a:r>
              <a:rPr sz="1814" b="1" spc="-63" dirty="0">
                <a:solidFill>
                  <a:srgbClr val="000065"/>
                </a:solidFill>
                <a:latin typeface="Trebuchet MS"/>
                <a:cs typeface="Trebuchet MS"/>
              </a:rPr>
              <a:t>Mémoire </a:t>
            </a:r>
            <a:r>
              <a:rPr sz="1814" b="1" spc="-136" dirty="0">
                <a:solidFill>
                  <a:srgbClr val="000065"/>
                </a:solidFill>
                <a:latin typeface="Trebuchet MS"/>
                <a:cs typeface="Trebuchet MS"/>
              </a:rPr>
              <a:t>cache </a:t>
            </a:r>
            <a:r>
              <a:rPr sz="1814" spc="-181" dirty="0">
                <a:solidFill>
                  <a:srgbClr val="000065"/>
                </a:solidFill>
                <a:latin typeface="Trebuchet MS"/>
                <a:cs typeface="Trebuchet MS"/>
              </a:rPr>
              <a:t>: </a:t>
            </a:r>
            <a:r>
              <a:rPr sz="1814" spc="-68" dirty="0">
                <a:solidFill>
                  <a:srgbClr val="000065"/>
                </a:solidFill>
                <a:latin typeface="Trebuchet MS"/>
                <a:cs typeface="Trebuchet MS"/>
              </a:rPr>
              <a:t>composée </a:t>
            </a:r>
            <a:r>
              <a:rPr sz="1814" spc="-77" dirty="0">
                <a:solidFill>
                  <a:srgbClr val="000065"/>
                </a:solidFill>
                <a:latin typeface="Trebuchet MS"/>
                <a:cs typeface="Trebuchet MS"/>
              </a:rPr>
              <a:t>de </a:t>
            </a:r>
            <a:r>
              <a:rPr sz="1814" spc="-73" dirty="0">
                <a:solidFill>
                  <a:srgbClr val="000065"/>
                </a:solidFill>
                <a:latin typeface="Trebuchet MS"/>
                <a:cs typeface="Trebuchet MS"/>
              </a:rPr>
              <a:t>mémoire </a:t>
            </a:r>
            <a:r>
              <a:rPr sz="1814" spc="32" dirty="0">
                <a:solidFill>
                  <a:srgbClr val="000065"/>
                </a:solidFill>
                <a:latin typeface="Trebuchet MS"/>
                <a:cs typeface="Trebuchet MS"/>
              </a:rPr>
              <a:t>SRAM </a:t>
            </a:r>
            <a:r>
              <a:rPr sz="1814" spc="-82" dirty="0">
                <a:solidFill>
                  <a:srgbClr val="000065"/>
                </a:solidFill>
                <a:latin typeface="Trebuchet MS"/>
                <a:cs typeface="Trebuchet MS"/>
              </a:rPr>
              <a:t>très </a:t>
            </a:r>
            <a:r>
              <a:rPr sz="1814" spc="-109" dirty="0">
                <a:solidFill>
                  <a:srgbClr val="000065"/>
                </a:solidFill>
                <a:latin typeface="Trebuchet MS"/>
                <a:cs typeface="Trebuchet MS"/>
              </a:rPr>
              <a:t>rapide, </a:t>
            </a:r>
            <a:r>
              <a:rPr sz="1814" spc="-103" dirty="0">
                <a:solidFill>
                  <a:srgbClr val="000065"/>
                </a:solidFill>
                <a:latin typeface="Trebuchet MS"/>
                <a:cs typeface="Trebuchet MS"/>
              </a:rPr>
              <a:t>la </a:t>
            </a:r>
            <a:r>
              <a:rPr sz="1814" spc="-73" dirty="0">
                <a:solidFill>
                  <a:srgbClr val="000065"/>
                </a:solidFill>
                <a:latin typeface="Trebuchet MS"/>
                <a:cs typeface="Trebuchet MS"/>
              </a:rPr>
              <a:t>mémoire  </a:t>
            </a:r>
            <a:r>
              <a:rPr sz="1814" spc="-100" dirty="0">
                <a:solidFill>
                  <a:srgbClr val="000065"/>
                </a:solidFill>
                <a:latin typeface="Trebuchet MS"/>
                <a:cs typeface="Trebuchet MS"/>
              </a:rPr>
              <a:t>cache évite </a:t>
            </a:r>
            <a:r>
              <a:rPr sz="1814" spc="-82" dirty="0">
                <a:solidFill>
                  <a:srgbClr val="000065"/>
                </a:solidFill>
                <a:latin typeface="Trebuchet MS"/>
                <a:cs typeface="Trebuchet MS"/>
              </a:rPr>
              <a:t>les </a:t>
            </a:r>
            <a:r>
              <a:rPr sz="1814" spc="-95" dirty="0">
                <a:solidFill>
                  <a:srgbClr val="000065"/>
                </a:solidFill>
                <a:latin typeface="Trebuchet MS"/>
                <a:cs typeface="Trebuchet MS"/>
              </a:rPr>
              <a:t>accès </a:t>
            </a:r>
            <a:r>
              <a:rPr sz="1814" spc="-103" dirty="0">
                <a:solidFill>
                  <a:srgbClr val="000065"/>
                </a:solidFill>
                <a:latin typeface="Trebuchet MS"/>
                <a:cs typeface="Trebuchet MS"/>
              </a:rPr>
              <a:t>direct </a:t>
            </a:r>
            <a:r>
              <a:rPr sz="1814" spc="-54" dirty="0">
                <a:solidFill>
                  <a:srgbClr val="000065"/>
                </a:solidFill>
                <a:latin typeface="Trebuchet MS"/>
                <a:cs typeface="Trebuchet MS"/>
              </a:rPr>
              <a:t>du </a:t>
            </a:r>
            <a:r>
              <a:rPr sz="1814" spc="-73" dirty="0">
                <a:solidFill>
                  <a:srgbClr val="000065"/>
                </a:solidFill>
                <a:latin typeface="Trebuchet MS"/>
                <a:cs typeface="Trebuchet MS"/>
              </a:rPr>
              <a:t>processeur </a:t>
            </a:r>
            <a:r>
              <a:rPr sz="1814" spc="-86" dirty="0">
                <a:solidFill>
                  <a:srgbClr val="000065"/>
                </a:solidFill>
                <a:latin typeface="Trebuchet MS"/>
                <a:cs typeface="Trebuchet MS"/>
              </a:rPr>
              <a:t>à </a:t>
            </a:r>
            <a:r>
              <a:rPr sz="1814" spc="-103" dirty="0">
                <a:solidFill>
                  <a:srgbClr val="000065"/>
                </a:solidFill>
                <a:latin typeface="Trebuchet MS"/>
                <a:cs typeface="Trebuchet MS"/>
              </a:rPr>
              <a:t>la </a:t>
            </a:r>
            <a:r>
              <a:rPr sz="1814" spc="-73" dirty="0">
                <a:solidFill>
                  <a:srgbClr val="000065"/>
                </a:solidFill>
                <a:latin typeface="Trebuchet MS"/>
                <a:cs typeface="Trebuchet MS"/>
              </a:rPr>
              <a:t>mémoire </a:t>
            </a:r>
            <a:r>
              <a:rPr sz="1814" spc="-113" dirty="0">
                <a:solidFill>
                  <a:srgbClr val="000065"/>
                </a:solidFill>
                <a:latin typeface="Trebuchet MS"/>
                <a:cs typeface="Trebuchet MS"/>
              </a:rPr>
              <a:t>vive. </a:t>
            </a:r>
            <a:r>
              <a:rPr sz="1814" spc="-95" dirty="0">
                <a:solidFill>
                  <a:srgbClr val="000065"/>
                </a:solidFill>
                <a:latin typeface="Trebuchet MS"/>
                <a:cs typeface="Trebuchet MS"/>
              </a:rPr>
              <a:t>Par  anticipation, </a:t>
            </a:r>
            <a:r>
              <a:rPr sz="1814" spc="-109" dirty="0">
                <a:solidFill>
                  <a:srgbClr val="000065"/>
                </a:solidFill>
                <a:latin typeface="Trebuchet MS"/>
                <a:cs typeface="Trebuchet MS"/>
              </a:rPr>
              <a:t>elle </a:t>
            </a:r>
            <a:r>
              <a:rPr sz="1814" spc="-86" dirty="0">
                <a:solidFill>
                  <a:srgbClr val="000065"/>
                </a:solidFill>
                <a:latin typeface="Trebuchet MS"/>
                <a:cs typeface="Trebuchet MS"/>
              </a:rPr>
              <a:t>permet </a:t>
            </a:r>
            <a:r>
              <a:rPr sz="1814" spc="-63" dirty="0">
                <a:solidFill>
                  <a:srgbClr val="000065"/>
                </a:solidFill>
                <a:latin typeface="Trebuchet MS"/>
                <a:cs typeface="Trebuchet MS"/>
              </a:rPr>
              <a:t>au </a:t>
            </a:r>
            <a:r>
              <a:rPr sz="1814" spc="-73" dirty="0">
                <a:solidFill>
                  <a:srgbClr val="000065"/>
                </a:solidFill>
                <a:latin typeface="Trebuchet MS"/>
                <a:cs typeface="Trebuchet MS"/>
              </a:rPr>
              <a:t>processeur </a:t>
            </a:r>
            <a:r>
              <a:rPr sz="1814" spc="-59" dirty="0">
                <a:solidFill>
                  <a:srgbClr val="000065"/>
                </a:solidFill>
                <a:latin typeface="Trebuchet MS"/>
                <a:cs typeface="Trebuchet MS"/>
              </a:rPr>
              <a:t>d'être </a:t>
            </a:r>
            <a:r>
              <a:rPr sz="1814" spc="-68" dirty="0">
                <a:solidFill>
                  <a:srgbClr val="000065"/>
                </a:solidFill>
                <a:latin typeface="Trebuchet MS"/>
                <a:cs typeface="Trebuchet MS"/>
              </a:rPr>
              <a:t>approvisionné</a:t>
            </a:r>
            <a:r>
              <a:rPr sz="1814" spc="-354" dirty="0">
                <a:solidFill>
                  <a:srgbClr val="000065"/>
                </a:solidFill>
                <a:latin typeface="Trebuchet MS"/>
                <a:cs typeface="Trebuchet MS"/>
              </a:rPr>
              <a:t> </a:t>
            </a:r>
            <a:r>
              <a:rPr sz="1814" spc="-86" dirty="0">
                <a:solidFill>
                  <a:srgbClr val="000065"/>
                </a:solidFill>
                <a:latin typeface="Trebuchet MS"/>
                <a:cs typeface="Trebuchet MS"/>
              </a:rPr>
              <a:t>rapidement  </a:t>
            </a:r>
            <a:r>
              <a:rPr sz="1814" spc="-63" dirty="0">
                <a:solidFill>
                  <a:srgbClr val="000065"/>
                </a:solidFill>
                <a:latin typeface="Trebuchet MS"/>
                <a:cs typeface="Trebuchet MS"/>
              </a:rPr>
              <a:t>en</a:t>
            </a:r>
            <a:r>
              <a:rPr sz="1814" spc="-141" dirty="0">
                <a:solidFill>
                  <a:srgbClr val="000065"/>
                </a:solidFill>
                <a:latin typeface="Trebuchet MS"/>
                <a:cs typeface="Trebuchet MS"/>
              </a:rPr>
              <a:t> </a:t>
            </a:r>
            <a:r>
              <a:rPr sz="1814" spc="-73" dirty="0">
                <a:solidFill>
                  <a:srgbClr val="000065"/>
                </a:solidFill>
                <a:latin typeface="Trebuchet MS"/>
                <a:cs typeface="Trebuchet MS"/>
              </a:rPr>
              <a:t>données.</a:t>
            </a:r>
            <a:r>
              <a:rPr sz="1814" spc="-131" dirty="0">
                <a:solidFill>
                  <a:srgbClr val="000065"/>
                </a:solidFill>
                <a:latin typeface="Trebuchet MS"/>
                <a:cs typeface="Trebuchet MS"/>
              </a:rPr>
              <a:t> </a:t>
            </a:r>
            <a:r>
              <a:rPr sz="1814" spc="-36" dirty="0">
                <a:solidFill>
                  <a:srgbClr val="000065"/>
                </a:solidFill>
                <a:latin typeface="Trebuchet MS"/>
                <a:cs typeface="Trebuchet MS"/>
              </a:rPr>
              <a:t>2</a:t>
            </a:r>
            <a:r>
              <a:rPr sz="1814" spc="-145" dirty="0">
                <a:solidFill>
                  <a:srgbClr val="000065"/>
                </a:solidFill>
                <a:latin typeface="Trebuchet MS"/>
                <a:cs typeface="Trebuchet MS"/>
              </a:rPr>
              <a:t> </a:t>
            </a:r>
            <a:r>
              <a:rPr sz="1814" spc="-73" dirty="0">
                <a:solidFill>
                  <a:srgbClr val="000065"/>
                </a:solidFill>
                <a:latin typeface="Trebuchet MS"/>
                <a:cs typeface="Trebuchet MS"/>
              </a:rPr>
              <a:t>types</a:t>
            </a:r>
            <a:r>
              <a:rPr sz="1814" spc="-131" dirty="0">
                <a:solidFill>
                  <a:srgbClr val="000065"/>
                </a:solidFill>
                <a:latin typeface="Trebuchet MS"/>
                <a:cs typeface="Trebuchet MS"/>
              </a:rPr>
              <a:t> </a:t>
            </a:r>
            <a:r>
              <a:rPr sz="1814" spc="-77" dirty="0">
                <a:solidFill>
                  <a:srgbClr val="000065"/>
                </a:solidFill>
                <a:latin typeface="Trebuchet MS"/>
                <a:cs typeface="Trebuchet MS"/>
              </a:rPr>
              <a:t>de</a:t>
            </a:r>
            <a:r>
              <a:rPr sz="1814" spc="-136" dirty="0">
                <a:solidFill>
                  <a:srgbClr val="000065"/>
                </a:solidFill>
                <a:latin typeface="Trebuchet MS"/>
                <a:cs typeface="Trebuchet MS"/>
              </a:rPr>
              <a:t> </a:t>
            </a:r>
            <a:r>
              <a:rPr sz="1814" spc="-73" dirty="0">
                <a:solidFill>
                  <a:srgbClr val="000065"/>
                </a:solidFill>
                <a:latin typeface="Trebuchet MS"/>
                <a:cs typeface="Trebuchet MS"/>
              </a:rPr>
              <a:t>mémoire</a:t>
            </a:r>
            <a:r>
              <a:rPr sz="1814" spc="-127" dirty="0">
                <a:solidFill>
                  <a:srgbClr val="000065"/>
                </a:solidFill>
                <a:latin typeface="Trebuchet MS"/>
                <a:cs typeface="Trebuchet MS"/>
              </a:rPr>
              <a:t> </a:t>
            </a:r>
            <a:r>
              <a:rPr sz="1814" spc="-100" dirty="0">
                <a:solidFill>
                  <a:srgbClr val="000065"/>
                </a:solidFill>
                <a:latin typeface="Trebuchet MS"/>
                <a:cs typeface="Trebuchet MS"/>
              </a:rPr>
              <a:t>cache</a:t>
            </a:r>
            <a:endParaRPr sz="1814" dirty="0">
              <a:latin typeface="Trebuchet MS"/>
              <a:cs typeface="Trebuchet MS"/>
            </a:endParaRPr>
          </a:p>
          <a:p>
            <a:pPr marL="1643960" lvl="3" indent="-207294">
              <a:spcBef>
                <a:spcPts val="558"/>
              </a:spcBef>
              <a:buClr>
                <a:srgbClr val="2DA2BF"/>
              </a:buClr>
              <a:buSzPct val="69444"/>
              <a:buFont typeface="Wingdings"/>
              <a:buChar char=""/>
              <a:tabLst>
                <a:tab pos="1644536" algn="l"/>
              </a:tabLst>
            </a:pPr>
            <a:r>
              <a:rPr sz="1632" spc="-27" dirty="0">
                <a:solidFill>
                  <a:srgbClr val="000065"/>
                </a:solidFill>
                <a:latin typeface="Trebuchet MS"/>
                <a:cs typeface="Trebuchet MS"/>
              </a:rPr>
              <a:t>Mémoire</a:t>
            </a:r>
            <a:r>
              <a:rPr sz="1632" spc="-122" dirty="0">
                <a:solidFill>
                  <a:srgbClr val="000065"/>
                </a:solidFill>
                <a:latin typeface="Trebuchet MS"/>
                <a:cs typeface="Trebuchet MS"/>
              </a:rPr>
              <a:t> </a:t>
            </a:r>
            <a:r>
              <a:rPr sz="1632" spc="-91" dirty="0">
                <a:solidFill>
                  <a:srgbClr val="000065"/>
                </a:solidFill>
                <a:latin typeface="Trebuchet MS"/>
                <a:cs typeface="Trebuchet MS"/>
              </a:rPr>
              <a:t>cache</a:t>
            </a:r>
            <a:r>
              <a:rPr sz="1632" spc="-113" dirty="0">
                <a:solidFill>
                  <a:srgbClr val="000065"/>
                </a:solidFill>
                <a:latin typeface="Trebuchet MS"/>
                <a:cs typeface="Trebuchet MS"/>
              </a:rPr>
              <a:t> </a:t>
            </a:r>
            <a:r>
              <a:rPr sz="1632" spc="-77" dirty="0">
                <a:solidFill>
                  <a:srgbClr val="000065"/>
                </a:solidFill>
                <a:latin typeface="Trebuchet MS"/>
                <a:cs typeface="Trebuchet MS"/>
              </a:rPr>
              <a:t>interne</a:t>
            </a:r>
            <a:r>
              <a:rPr sz="1632" spc="-109" dirty="0">
                <a:solidFill>
                  <a:srgbClr val="000065"/>
                </a:solidFill>
                <a:latin typeface="Trebuchet MS"/>
                <a:cs typeface="Trebuchet MS"/>
              </a:rPr>
              <a:t> </a:t>
            </a:r>
            <a:r>
              <a:rPr sz="1632" spc="-100" dirty="0">
                <a:solidFill>
                  <a:srgbClr val="000065"/>
                </a:solidFill>
                <a:latin typeface="Trebuchet MS"/>
                <a:cs typeface="Trebuchet MS"/>
              </a:rPr>
              <a:t>(L1)</a:t>
            </a:r>
            <a:r>
              <a:rPr sz="1632" spc="-103" dirty="0">
                <a:solidFill>
                  <a:srgbClr val="000065"/>
                </a:solidFill>
                <a:latin typeface="Trebuchet MS"/>
                <a:cs typeface="Trebuchet MS"/>
              </a:rPr>
              <a:t> </a:t>
            </a:r>
            <a:r>
              <a:rPr sz="1632" spc="-163" dirty="0">
                <a:solidFill>
                  <a:srgbClr val="000065"/>
                </a:solidFill>
                <a:latin typeface="Trebuchet MS"/>
                <a:cs typeface="Trebuchet MS"/>
              </a:rPr>
              <a:t>:</a:t>
            </a:r>
            <a:r>
              <a:rPr sz="1632" spc="-113" dirty="0">
                <a:solidFill>
                  <a:srgbClr val="000065"/>
                </a:solidFill>
                <a:latin typeface="Trebuchet MS"/>
                <a:cs typeface="Trebuchet MS"/>
              </a:rPr>
              <a:t> </a:t>
            </a:r>
            <a:r>
              <a:rPr sz="1632" spc="-59" dirty="0">
                <a:solidFill>
                  <a:srgbClr val="000065"/>
                </a:solidFill>
                <a:latin typeface="Trebuchet MS"/>
                <a:cs typeface="Trebuchet MS"/>
              </a:rPr>
              <a:t>au</a:t>
            </a:r>
            <a:r>
              <a:rPr sz="1632" spc="-118" dirty="0">
                <a:solidFill>
                  <a:srgbClr val="000065"/>
                </a:solidFill>
                <a:latin typeface="Trebuchet MS"/>
                <a:cs typeface="Trebuchet MS"/>
              </a:rPr>
              <a:t> </a:t>
            </a:r>
            <a:r>
              <a:rPr sz="1632" spc="-91" dirty="0">
                <a:solidFill>
                  <a:srgbClr val="000065"/>
                </a:solidFill>
                <a:latin typeface="Trebuchet MS"/>
                <a:cs typeface="Trebuchet MS"/>
              </a:rPr>
              <a:t>cœur</a:t>
            </a:r>
            <a:r>
              <a:rPr sz="1632" spc="-122" dirty="0">
                <a:solidFill>
                  <a:srgbClr val="000065"/>
                </a:solidFill>
                <a:latin typeface="Trebuchet MS"/>
                <a:cs typeface="Trebuchet MS"/>
              </a:rPr>
              <a:t> </a:t>
            </a:r>
            <a:r>
              <a:rPr sz="1632" spc="-45" dirty="0">
                <a:solidFill>
                  <a:srgbClr val="000065"/>
                </a:solidFill>
                <a:latin typeface="Trebuchet MS"/>
                <a:cs typeface="Trebuchet MS"/>
              </a:rPr>
              <a:t>du</a:t>
            </a:r>
            <a:r>
              <a:rPr sz="1632" spc="-118" dirty="0">
                <a:solidFill>
                  <a:srgbClr val="000065"/>
                </a:solidFill>
                <a:latin typeface="Trebuchet MS"/>
                <a:cs typeface="Trebuchet MS"/>
              </a:rPr>
              <a:t> </a:t>
            </a:r>
            <a:r>
              <a:rPr sz="1632" spc="-18" dirty="0">
                <a:solidFill>
                  <a:srgbClr val="000065"/>
                </a:solidFill>
                <a:latin typeface="Trebuchet MS"/>
                <a:cs typeface="Trebuchet MS"/>
              </a:rPr>
              <a:t>Micro</a:t>
            </a:r>
            <a:r>
              <a:rPr sz="1632" spc="-127" dirty="0">
                <a:solidFill>
                  <a:srgbClr val="000065"/>
                </a:solidFill>
                <a:latin typeface="Trebuchet MS"/>
                <a:cs typeface="Trebuchet MS"/>
              </a:rPr>
              <a:t> </a:t>
            </a:r>
            <a:r>
              <a:rPr sz="1632" spc="-63" dirty="0">
                <a:solidFill>
                  <a:srgbClr val="000065"/>
                </a:solidFill>
                <a:latin typeface="Trebuchet MS"/>
                <a:cs typeface="Trebuchet MS"/>
              </a:rPr>
              <a:t>processeur</a:t>
            </a:r>
            <a:endParaRPr sz="1632" dirty="0">
              <a:latin typeface="Trebuchet MS"/>
              <a:cs typeface="Trebuchet MS"/>
            </a:endParaRPr>
          </a:p>
          <a:p>
            <a:pPr marL="1643960" marR="24760" lvl="3" indent="-207294">
              <a:spcBef>
                <a:spcPts val="544"/>
              </a:spcBef>
              <a:buClr>
                <a:srgbClr val="2DA2BF"/>
              </a:buClr>
              <a:buSzPct val="69444"/>
              <a:buFont typeface="Wingdings"/>
              <a:buChar char=""/>
              <a:tabLst>
                <a:tab pos="1644536" algn="l"/>
              </a:tabLst>
            </a:pPr>
            <a:r>
              <a:rPr sz="1632" spc="-27" dirty="0">
                <a:solidFill>
                  <a:srgbClr val="000065"/>
                </a:solidFill>
                <a:latin typeface="Trebuchet MS"/>
                <a:cs typeface="Trebuchet MS"/>
              </a:rPr>
              <a:t>Mémoire</a:t>
            </a:r>
            <a:r>
              <a:rPr sz="1632" spc="-122" dirty="0">
                <a:solidFill>
                  <a:srgbClr val="000065"/>
                </a:solidFill>
                <a:latin typeface="Trebuchet MS"/>
                <a:cs typeface="Trebuchet MS"/>
              </a:rPr>
              <a:t> </a:t>
            </a:r>
            <a:r>
              <a:rPr sz="1632" spc="-91" dirty="0">
                <a:solidFill>
                  <a:srgbClr val="000065"/>
                </a:solidFill>
                <a:latin typeface="Trebuchet MS"/>
                <a:cs typeface="Trebuchet MS"/>
              </a:rPr>
              <a:t>cache</a:t>
            </a:r>
            <a:r>
              <a:rPr sz="1632" spc="-109" dirty="0">
                <a:solidFill>
                  <a:srgbClr val="000065"/>
                </a:solidFill>
                <a:latin typeface="Trebuchet MS"/>
                <a:cs typeface="Trebuchet MS"/>
              </a:rPr>
              <a:t> </a:t>
            </a:r>
            <a:r>
              <a:rPr sz="1632" spc="-86" dirty="0">
                <a:solidFill>
                  <a:srgbClr val="000065"/>
                </a:solidFill>
                <a:latin typeface="Trebuchet MS"/>
                <a:cs typeface="Trebuchet MS"/>
              </a:rPr>
              <a:t>externe</a:t>
            </a:r>
            <a:r>
              <a:rPr sz="1632" spc="-109" dirty="0">
                <a:solidFill>
                  <a:srgbClr val="000065"/>
                </a:solidFill>
                <a:latin typeface="Trebuchet MS"/>
                <a:cs typeface="Trebuchet MS"/>
              </a:rPr>
              <a:t> </a:t>
            </a:r>
            <a:r>
              <a:rPr sz="1632" spc="-100" dirty="0">
                <a:solidFill>
                  <a:srgbClr val="000065"/>
                </a:solidFill>
                <a:latin typeface="Trebuchet MS"/>
                <a:cs typeface="Trebuchet MS"/>
              </a:rPr>
              <a:t>(L2)</a:t>
            </a:r>
            <a:r>
              <a:rPr sz="1632" spc="-95" dirty="0">
                <a:solidFill>
                  <a:srgbClr val="000065"/>
                </a:solidFill>
                <a:latin typeface="Trebuchet MS"/>
                <a:cs typeface="Trebuchet MS"/>
              </a:rPr>
              <a:t> </a:t>
            </a:r>
            <a:r>
              <a:rPr sz="1632" spc="-41" dirty="0">
                <a:solidFill>
                  <a:srgbClr val="000065"/>
                </a:solidFill>
                <a:latin typeface="Trebuchet MS"/>
                <a:cs typeface="Trebuchet MS"/>
              </a:rPr>
              <a:t>sur</a:t>
            </a:r>
            <a:r>
              <a:rPr sz="1632" spc="-122" dirty="0">
                <a:solidFill>
                  <a:srgbClr val="000065"/>
                </a:solidFill>
                <a:latin typeface="Trebuchet MS"/>
                <a:cs typeface="Trebuchet MS"/>
              </a:rPr>
              <a:t> </a:t>
            </a:r>
            <a:r>
              <a:rPr sz="1632" spc="-95" dirty="0">
                <a:solidFill>
                  <a:srgbClr val="000065"/>
                </a:solidFill>
                <a:latin typeface="Trebuchet MS"/>
                <a:cs typeface="Trebuchet MS"/>
              </a:rPr>
              <a:t>la</a:t>
            </a:r>
            <a:r>
              <a:rPr sz="1632" spc="-118" dirty="0">
                <a:solidFill>
                  <a:srgbClr val="000065"/>
                </a:solidFill>
                <a:latin typeface="Trebuchet MS"/>
                <a:cs typeface="Trebuchet MS"/>
              </a:rPr>
              <a:t> </a:t>
            </a:r>
            <a:r>
              <a:rPr sz="1632" spc="-100" dirty="0">
                <a:solidFill>
                  <a:srgbClr val="000065"/>
                </a:solidFill>
                <a:latin typeface="Trebuchet MS"/>
                <a:cs typeface="Trebuchet MS"/>
              </a:rPr>
              <a:t>carte</a:t>
            </a:r>
            <a:r>
              <a:rPr sz="1632" spc="-118" dirty="0">
                <a:solidFill>
                  <a:srgbClr val="000065"/>
                </a:solidFill>
                <a:latin typeface="Trebuchet MS"/>
                <a:cs typeface="Trebuchet MS"/>
              </a:rPr>
              <a:t> </a:t>
            </a:r>
            <a:r>
              <a:rPr sz="1632" spc="-77" dirty="0">
                <a:solidFill>
                  <a:srgbClr val="000065"/>
                </a:solidFill>
                <a:latin typeface="Trebuchet MS"/>
                <a:cs typeface="Trebuchet MS"/>
              </a:rPr>
              <a:t>mère</a:t>
            </a:r>
            <a:r>
              <a:rPr sz="1632" spc="-109" dirty="0">
                <a:solidFill>
                  <a:srgbClr val="000065"/>
                </a:solidFill>
                <a:latin typeface="Trebuchet MS"/>
                <a:cs typeface="Trebuchet MS"/>
              </a:rPr>
              <a:t> </a:t>
            </a:r>
            <a:r>
              <a:rPr sz="1632" spc="-82" dirty="0">
                <a:solidFill>
                  <a:srgbClr val="000065"/>
                </a:solidFill>
                <a:latin typeface="Trebuchet MS"/>
                <a:cs typeface="Trebuchet MS"/>
              </a:rPr>
              <a:t>(ancien)</a:t>
            </a:r>
            <a:r>
              <a:rPr sz="1632" spc="-100" dirty="0">
                <a:solidFill>
                  <a:srgbClr val="000065"/>
                </a:solidFill>
                <a:latin typeface="Trebuchet MS"/>
                <a:cs typeface="Trebuchet MS"/>
              </a:rPr>
              <a:t> </a:t>
            </a:r>
            <a:r>
              <a:rPr sz="1632" spc="-50" dirty="0">
                <a:solidFill>
                  <a:srgbClr val="000065"/>
                </a:solidFill>
                <a:latin typeface="Trebuchet MS"/>
                <a:cs typeface="Trebuchet MS"/>
              </a:rPr>
              <a:t>dans</a:t>
            </a:r>
            <a:r>
              <a:rPr sz="1632" spc="-113" dirty="0">
                <a:solidFill>
                  <a:srgbClr val="000065"/>
                </a:solidFill>
                <a:latin typeface="Trebuchet MS"/>
                <a:cs typeface="Trebuchet MS"/>
              </a:rPr>
              <a:t> </a:t>
            </a:r>
            <a:r>
              <a:rPr sz="1632" spc="-95" dirty="0">
                <a:solidFill>
                  <a:srgbClr val="000065"/>
                </a:solidFill>
                <a:latin typeface="Trebuchet MS"/>
                <a:cs typeface="Trebuchet MS"/>
              </a:rPr>
              <a:t>le</a:t>
            </a:r>
            <a:r>
              <a:rPr sz="1632" spc="-109" dirty="0">
                <a:solidFill>
                  <a:srgbClr val="000065"/>
                </a:solidFill>
                <a:latin typeface="Trebuchet MS"/>
                <a:cs typeface="Trebuchet MS"/>
              </a:rPr>
              <a:t> </a:t>
            </a:r>
            <a:r>
              <a:rPr sz="1632" spc="-63" dirty="0">
                <a:solidFill>
                  <a:srgbClr val="000065"/>
                </a:solidFill>
                <a:latin typeface="Trebuchet MS"/>
                <a:cs typeface="Trebuchet MS"/>
              </a:rPr>
              <a:t>processeur</a:t>
            </a:r>
            <a:r>
              <a:rPr sz="1632" spc="-109" dirty="0">
                <a:solidFill>
                  <a:srgbClr val="000065"/>
                </a:solidFill>
                <a:latin typeface="Trebuchet MS"/>
                <a:cs typeface="Trebuchet MS"/>
              </a:rPr>
              <a:t> </a:t>
            </a:r>
            <a:r>
              <a:rPr sz="1632" spc="-95" dirty="0">
                <a:solidFill>
                  <a:srgbClr val="000065"/>
                </a:solidFill>
                <a:latin typeface="Trebuchet MS"/>
                <a:cs typeface="Trebuchet MS"/>
              </a:rPr>
              <a:t>(à  </a:t>
            </a:r>
            <a:r>
              <a:rPr sz="1632" spc="-77" dirty="0">
                <a:solidFill>
                  <a:srgbClr val="000065"/>
                </a:solidFill>
                <a:latin typeface="Trebuchet MS"/>
                <a:cs typeface="Trebuchet MS"/>
              </a:rPr>
              <a:t>partir </a:t>
            </a:r>
            <a:r>
              <a:rPr sz="1632" spc="-45" dirty="0">
                <a:solidFill>
                  <a:srgbClr val="000065"/>
                </a:solidFill>
                <a:latin typeface="Trebuchet MS"/>
                <a:cs typeface="Trebuchet MS"/>
              </a:rPr>
              <a:t>du</a:t>
            </a:r>
            <a:r>
              <a:rPr sz="1632" spc="-168" dirty="0">
                <a:solidFill>
                  <a:srgbClr val="000065"/>
                </a:solidFill>
                <a:latin typeface="Trebuchet MS"/>
                <a:cs typeface="Trebuchet MS"/>
              </a:rPr>
              <a:t> </a:t>
            </a:r>
            <a:r>
              <a:rPr sz="1632" spc="-91" dirty="0">
                <a:solidFill>
                  <a:srgbClr val="000065"/>
                </a:solidFill>
                <a:latin typeface="Trebuchet MS"/>
                <a:cs typeface="Trebuchet MS"/>
              </a:rPr>
              <a:t>Pentium).</a:t>
            </a:r>
            <a:endParaRPr sz="1632" dirty="0">
              <a:latin typeface="Trebuchet MS"/>
              <a:cs typeface="Trebuchet MS"/>
            </a:endParaRPr>
          </a:p>
        </p:txBody>
      </p:sp>
      <p:sp>
        <p:nvSpPr>
          <p:cNvPr id="7" name="object 7"/>
          <p:cNvSpPr/>
          <p:nvPr/>
        </p:nvSpPr>
        <p:spPr>
          <a:xfrm>
            <a:off x="2063177" y="478480"/>
            <a:ext cx="2581886" cy="309609"/>
          </a:xfrm>
          <a:prstGeom prst="rect">
            <a:avLst/>
          </a:prstGeom>
          <a:blipFill>
            <a:blip r:embed="rId5" cstate="print"/>
            <a:stretch>
              <a:fillRect/>
            </a:stretch>
          </a:blipFill>
        </p:spPr>
        <p:txBody>
          <a:bodyPr wrap="square" lIns="0" tIns="0" rIns="0" bIns="0" rtlCol="0"/>
          <a:lstStyle/>
          <a:p>
            <a:endParaRPr sz="1632"/>
          </a:p>
        </p:txBody>
      </p:sp>
      <p:sp>
        <p:nvSpPr>
          <p:cNvPr id="8" name="object 8"/>
          <p:cNvSpPr txBox="1">
            <a:spLocks noGrp="1"/>
          </p:cNvSpPr>
          <p:nvPr>
            <p:ph type="sldNum" sz="quarter" idx="7"/>
          </p:nvPr>
        </p:nvSpPr>
        <p:spPr>
          <a:xfrm>
            <a:off x="9055708" y="5862967"/>
            <a:ext cx="2487537" cy="133050"/>
          </a:xfrm>
          <a:prstGeom prst="rect">
            <a:avLst/>
          </a:prstGeom>
        </p:spPr>
        <p:txBody>
          <a:bodyPr vert="horz" wrap="square" lIns="0" tIns="0" rIns="0" bIns="0" rtlCol="0" anchor="ctr">
            <a:spAutoFit/>
          </a:bodyPr>
          <a:lstStyle/>
          <a:p>
            <a:pPr marL="23033">
              <a:lnSpc>
                <a:spcPts val="1084"/>
              </a:lnSpc>
            </a:pPr>
            <a:endParaRPr dirty="0"/>
          </a:p>
        </p:txBody>
      </p:sp>
    </p:spTree>
    <p:extLst>
      <p:ext uri="{BB962C8B-B14F-4D97-AF65-F5344CB8AC3E}">
        <p14:creationId xmlns:p14="http://schemas.microsoft.com/office/powerpoint/2010/main" val="14407766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aspberry Pi 4 Model B 2 Go - Carte Raspberry Pi Raspberry sur LDLC.com"/>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2880360" cy="28803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tour vers le futur du véhicule d'aujourd'hui • Le M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235" y="342582"/>
            <a:ext cx="4762500" cy="29527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rs une réduction du nombre de distributeurs de billets ? - billet de  banqu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2610" y="3295332"/>
            <a:ext cx="3219767" cy="3219767"/>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8" descr="Choisirpro.com propose un guide pour vous aider à choisir votre caisse  enregistreu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10" descr="Choisirpro.com propose un guide pour vous aider à choisir votre caisse  enregistreuse"/>
          <p:cNvSpPr>
            <a:spLocks noChangeAspect="1" noChangeArrowheads="1"/>
          </p:cNvSpPr>
          <p:nvPr/>
        </p:nvSpPr>
        <p:spPr bwMode="auto">
          <a:xfrm>
            <a:off x="307974" y="7937"/>
            <a:ext cx="4221149" cy="42211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1036" name="Picture 12" descr="Chine Ensemble complet Caisse enregistreuse POS – Acheter Borne POS POS sur  fr.made-in-china.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74" y="3295332"/>
            <a:ext cx="3219767" cy="321976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images.frandroid.com/wp-content/uploads/2019/12/huawei-y5-2019.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50235" y="3298807"/>
            <a:ext cx="4762500" cy="321629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Grosse promo pour la PlayStation 4 Pro 1 To sur Cdiscou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44877" y="16033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6572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txBox="1"/>
          <p:nvPr/>
        </p:nvSpPr>
        <p:spPr>
          <a:xfrm>
            <a:off x="2315296" y="1134132"/>
            <a:ext cx="7433243" cy="3923140"/>
          </a:xfrm>
          <a:prstGeom prst="rect">
            <a:avLst/>
          </a:prstGeom>
        </p:spPr>
        <p:txBody>
          <a:bodyPr vert="horz" wrap="square" lIns="0" tIns="44338" rIns="0" bIns="0" rtlCol="0">
            <a:spAutoFit/>
          </a:bodyPr>
          <a:lstStyle/>
          <a:p>
            <a:pPr marL="361614" indent="-350097">
              <a:spcBef>
                <a:spcPts val="349"/>
              </a:spcBef>
              <a:buClr>
                <a:srgbClr val="2DA2BF"/>
              </a:buClr>
              <a:buSzPct val="68750"/>
              <a:buFont typeface="Wingdings"/>
              <a:buChar char=""/>
              <a:tabLst>
                <a:tab pos="361614" algn="l"/>
                <a:tab pos="362190" algn="l"/>
              </a:tabLst>
            </a:pPr>
            <a:r>
              <a:rPr sz="2176" spc="-32" dirty="0">
                <a:solidFill>
                  <a:srgbClr val="000065"/>
                </a:solidFill>
                <a:latin typeface="Trebuchet MS"/>
                <a:cs typeface="Trebuchet MS"/>
              </a:rPr>
              <a:t>Mémoire </a:t>
            </a:r>
            <a:r>
              <a:rPr sz="2176" spc="-103" dirty="0">
                <a:solidFill>
                  <a:srgbClr val="000065"/>
                </a:solidFill>
                <a:latin typeface="Trebuchet MS"/>
                <a:cs typeface="Trebuchet MS"/>
              </a:rPr>
              <a:t>vive</a:t>
            </a:r>
            <a:r>
              <a:rPr sz="2176" spc="-308" dirty="0">
                <a:solidFill>
                  <a:srgbClr val="000065"/>
                </a:solidFill>
                <a:latin typeface="Trebuchet MS"/>
                <a:cs typeface="Trebuchet MS"/>
              </a:rPr>
              <a:t> </a:t>
            </a:r>
            <a:r>
              <a:rPr sz="2176" spc="-218" dirty="0">
                <a:solidFill>
                  <a:srgbClr val="000065"/>
                </a:solidFill>
                <a:latin typeface="Trebuchet MS"/>
                <a:cs typeface="Trebuchet MS"/>
              </a:rPr>
              <a:t>:</a:t>
            </a:r>
            <a:endParaRPr sz="2176">
              <a:latin typeface="Trebuchet MS"/>
              <a:cs typeface="Trebuchet MS"/>
            </a:endParaRPr>
          </a:p>
          <a:p>
            <a:pPr marL="361614">
              <a:spcBef>
                <a:spcPts val="263"/>
              </a:spcBef>
            </a:pPr>
            <a:r>
              <a:rPr sz="2176" spc="-141" dirty="0">
                <a:solidFill>
                  <a:srgbClr val="000065"/>
                </a:solidFill>
                <a:latin typeface="Trebuchet MS"/>
                <a:cs typeface="Trebuchet MS"/>
              </a:rPr>
              <a:t>l’un</a:t>
            </a:r>
            <a:r>
              <a:rPr sz="2176" spc="-168" dirty="0">
                <a:solidFill>
                  <a:srgbClr val="000065"/>
                </a:solidFill>
                <a:latin typeface="Trebuchet MS"/>
                <a:cs typeface="Trebuchet MS"/>
              </a:rPr>
              <a:t> </a:t>
            </a:r>
            <a:r>
              <a:rPr sz="2176" spc="-73" dirty="0">
                <a:solidFill>
                  <a:srgbClr val="000065"/>
                </a:solidFill>
                <a:latin typeface="Trebuchet MS"/>
                <a:cs typeface="Trebuchet MS"/>
              </a:rPr>
              <a:t>des</a:t>
            </a:r>
            <a:r>
              <a:rPr sz="2176" spc="-159" dirty="0">
                <a:solidFill>
                  <a:srgbClr val="000065"/>
                </a:solidFill>
                <a:latin typeface="Trebuchet MS"/>
                <a:cs typeface="Trebuchet MS"/>
              </a:rPr>
              <a:t> </a:t>
            </a:r>
            <a:r>
              <a:rPr sz="2176" spc="-77" dirty="0">
                <a:solidFill>
                  <a:srgbClr val="000065"/>
                </a:solidFill>
                <a:latin typeface="Trebuchet MS"/>
                <a:cs typeface="Trebuchet MS"/>
              </a:rPr>
              <a:t>composants</a:t>
            </a:r>
            <a:r>
              <a:rPr sz="2176" spc="-185" dirty="0">
                <a:solidFill>
                  <a:srgbClr val="000065"/>
                </a:solidFill>
                <a:latin typeface="Trebuchet MS"/>
                <a:cs typeface="Trebuchet MS"/>
              </a:rPr>
              <a:t> </a:t>
            </a:r>
            <a:r>
              <a:rPr sz="2176" spc="-91" dirty="0">
                <a:solidFill>
                  <a:srgbClr val="000065"/>
                </a:solidFill>
                <a:latin typeface="Trebuchet MS"/>
                <a:cs typeface="Trebuchet MS"/>
              </a:rPr>
              <a:t>de</a:t>
            </a:r>
            <a:r>
              <a:rPr sz="2176" spc="-163" dirty="0">
                <a:solidFill>
                  <a:srgbClr val="000065"/>
                </a:solidFill>
                <a:latin typeface="Trebuchet MS"/>
                <a:cs typeface="Trebuchet MS"/>
              </a:rPr>
              <a:t> </a:t>
            </a:r>
            <a:r>
              <a:rPr sz="2176" spc="-82" dirty="0">
                <a:solidFill>
                  <a:srgbClr val="000065"/>
                </a:solidFill>
                <a:latin typeface="Trebuchet MS"/>
                <a:cs typeface="Trebuchet MS"/>
              </a:rPr>
              <a:t>base</a:t>
            </a:r>
            <a:r>
              <a:rPr sz="2176" spc="-159" dirty="0">
                <a:solidFill>
                  <a:srgbClr val="000065"/>
                </a:solidFill>
                <a:latin typeface="Trebuchet MS"/>
                <a:cs typeface="Trebuchet MS"/>
              </a:rPr>
              <a:t> </a:t>
            </a:r>
            <a:r>
              <a:rPr sz="2176" spc="-91" dirty="0">
                <a:solidFill>
                  <a:srgbClr val="000065"/>
                </a:solidFill>
                <a:latin typeface="Trebuchet MS"/>
                <a:cs typeface="Trebuchet MS"/>
              </a:rPr>
              <a:t>de</a:t>
            </a:r>
            <a:r>
              <a:rPr sz="2176" spc="-159" dirty="0">
                <a:solidFill>
                  <a:srgbClr val="000065"/>
                </a:solidFill>
                <a:latin typeface="Trebuchet MS"/>
                <a:cs typeface="Trebuchet MS"/>
              </a:rPr>
              <a:t> </a:t>
            </a:r>
            <a:r>
              <a:rPr sz="2176" spc="-154" dirty="0">
                <a:solidFill>
                  <a:srgbClr val="000065"/>
                </a:solidFill>
                <a:latin typeface="Trebuchet MS"/>
                <a:cs typeface="Trebuchet MS"/>
              </a:rPr>
              <a:t>l’ordinateur.</a:t>
            </a:r>
            <a:endParaRPr sz="2176">
              <a:latin typeface="Trebuchet MS"/>
              <a:cs typeface="Trebuchet MS"/>
            </a:endParaRPr>
          </a:p>
          <a:p>
            <a:pPr marL="361614" marR="4607">
              <a:lnSpc>
                <a:spcPct val="110000"/>
              </a:lnSpc>
            </a:pPr>
            <a:r>
              <a:rPr sz="2176" spc="-127" dirty="0">
                <a:solidFill>
                  <a:srgbClr val="000065"/>
                </a:solidFill>
                <a:latin typeface="Trebuchet MS"/>
                <a:cs typeface="Trebuchet MS"/>
              </a:rPr>
              <a:t>Elle</a:t>
            </a:r>
            <a:r>
              <a:rPr sz="2176" spc="-163" dirty="0">
                <a:solidFill>
                  <a:srgbClr val="000065"/>
                </a:solidFill>
                <a:latin typeface="Trebuchet MS"/>
                <a:cs typeface="Trebuchet MS"/>
              </a:rPr>
              <a:t> </a:t>
            </a:r>
            <a:r>
              <a:rPr sz="2176" spc="-118" dirty="0">
                <a:solidFill>
                  <a:srgbClr val="000065"/>
                </a:solidFill>
                <a:latin typeface="Trebuchet MS"/>
                <a:cs typeface="Trebuchet MS"/>
              </a:rPr>
              <a:t>stocke</a:t>
            </a:r>
            <a:r>
              <a:rPr sz="2176" spc="-168" dirty="0">
                <a:solidFill>
                  <a:srgbClr val="000065"/>
                </a:solidFill>
                <a:latin typeface="Trebuchet MS"/>
                <a:cs typeface="Trebuchet MS"/>
              </a:rPr>
              <a:t> </a:t>
            </a:r>
            <a:r>
              <a:rPr sz="2176" spc="-95" dirty="0">
                <a:solidFill>
                  <a:srgbClr val="000065"/>
                </a:solidFill>
                <a:latin typeface="Trebuchet MS"/>
                <a:cs typeface="Trebuchet MS"/>
              </a:rPr>
              <a:t>les</a:t>
            </a:r>
            <a:r>
              <a:rPr sz="2176" spc="-163" dirty="0">
                <a:solidFill>
                  <a:srgbClr val="000065"/>
                </a:solidFill>
                <a:latin typeface="Trebuchet MS"/>
                <a:cs typeface="Trebuchet MS"/>
              </a:rPr>
              <a:t> </a:t>
            </a:r>
            <a:r>
              <a:rPr sz="2176" spc="-68" dirty="0">
                <a:solidFill>
                  <a:srgbClr val="000065"/>
                </a:solidFill>
                <a:latin typeface="Trebuchet MS"/>
                <a:cs typeface="Trebuchet MS"/>
              </a:rPr>
              <a:t>données</a:t>
            </a:r>
            <a:r>
              <a:rPr sz="2176" spc="-150" dirty="0">
                <a:solidFill>
                  <a:srgbClr val="000065"/>
                </a:solidFill>
                <a:latin typeface="Trebuchet MS"/>
                <a:cs typeface="Trebuchet MS"/>
              </a:rPr>
              <a:t> </a:t>
            </a:r>
            <a:r>
              <a:rPr sz="2176" spc="-141" dirty="0">
                <a:solidFill>
                  <a:srgbClr val="000065"/>
                </a:solidFill>
                <a:latin typeface="Trebuchet MS"/>
                <a:cs typeface="Trebuchet MS"/>
              </a:rPr>
              <a:t>avant,</a:t>
            </a:r>
            <a:r>
              <a:rPr sz="2176" spc="-163" dirty="0">
                <a:solidFill>
                  <a:srgbClr val="000065"/>
                </a:solidFill>
                <a:latin typeface="Trebuchet MS"/>
                <a:cs typeface="Trebuchet MS"/>
              </a:rPr>
              <a:t> </a:t>
            </a:r>
            <a:r>
              <a:rPr sz="2176" spc="-91" dirty="0">
                <a:solidFill>
                  <a:srgbClr val="000065"/>
                </a:solidFill>
                <a:latin typeface="Trebuchet MS"/>
                <a:cs typeface="Trebuchet MS"/>
              </a:rPr>
              <a:t>pendant</a:t>
            </a:r>
            <a:r>
              <a:rPr sz="2176" spc="-159" dirty="0">
                <a:solidFill>
                  <a:srgbClr val="000065"/>
                </a:solidFill>
                <a:latin typeface="Trebuchet MS"/>
                <a:cs typeface="Trebuchet MS"/>
              </a:rPr>
              <a:t> </a:t>
            </a:r>
            <a:r>
              <a:rPr sz="2176" spc="-127" dirty="0">
                <a:solidFill>
                  <a:srgbClr val="000065"/>
                </a:solidFill>
                <a:latin typeface="Trebuchet MS"/>
                <a:cs typeface="Trebuchet MS"/>
              </a:rPr>
              <a:t>et</a:t>
            </a:r>
            <a:r>
              <a:rPr sz="2176" spc="-163" dirty="0">
                <a:solidFill>
                  <a:srgbClr val="000065"/>
                </a:solidFill>
                <a:latin typeface="Trebuchet MS"/>
                <a:cs typeface="Trebuchet MS"/>
              </a:rPr>
              <a:t> </a:t>
            </a:r>
            <a:r>
              <a:rPr sz="2176" spc="-86" dirty="0">
                <a:solidFill>
                  <a:srgbClr val="000065"/>
                </a:solidFill>
                <a:latin typeface="Trebuchet MS"/>
                <a:cs typeface="Trebuchet MS"/>
              </a:rPr>
              <a:t>après</a:t>
            </a:r>
            <a:r>
              <a:rPr sz="2176" spc="-168" dirty="0">
                <a:solidFill>
                  <a:srgbClr val="000065"/>
                </a:solidFill>
                <a:latin typeface="Trebuchet MS"/>
                <a:cs typeface="Trebuchet MS"/>
              </a:rPr>
              <a:t> </a:t>
            </a:r>
            <a:r>
              <a:rPr sz="2176" spc="-100" dirty="0">
                <a:solidFill>
                  <a:srgbClr val="000065"/>
                </a:solidFill>
                <a:latin typeface="Trebuchet MS"/>
                <a:cs typeface="Trebuchet MS"/>
              </a:rPr>
              <a:t>leur</a:t>
            </a:r>
            <a:r>
              <a:rPr sz="2176" spc="-159" dirty="0">
                <a:solidFill>
                  <a:srgbClr val="000065"/>
                </a:solidFill>
                <a:latin typeface="Trebuchet MS"/>
                <a:cs typeface="Trebuchet MS"/>
              </a:rPr>
              <a:t> </a:t>
            </a:r>
            <a:r>
              <a:rPr sz="2176" spc="-113" dirty="0">
                <a:solidFill>
                  <a:srgbClr val="000065"/>
                </a:solidFill>
                <a:latin typeface="Trebuchet MS"/>
                <a:cs typeface="Trebuchet MS"/>
              </a:rPr>
              <a:t>traitement  </a:t>
            </a:r>
            <a:r>
              <a:rPr sz="2176" spc="-91" dirty="0">
                <a:solidFill>
                  <a:srgbClr val="000065"/>
                </a:solidFill>
                <a:latin typeface="Trebuchet MS"/>
                <a:cs typeface="Trebuchet MS"/>
              </a:rPr>
              <a:t>par </a:t>
            </a:r>
            <a:r>
              <a:rPr sz="2176" spc="-127" dirty="0">
                <a:solidFill>
                  <a:srgbClr val="000065"/>
                </a:solidFill>
                <a:latin typeface="Trebuchet MS"/>
                <a:cs typeface="Trebuchet MS"/>
              </a:rPr>
              <a:t>le</a:t>
            </a:r>
            <a:r>
              <a:rPr sz="2176" spc="-245" dirty="0">
                <a:solidFill>
                  <a:srgbClr val="000065"/>
                </a:solidFill>
                <a:latin typeface="Trebuchet MS"/>
                <a:cs typeface="Trebuchet MS"/>
              </a:rPr>
              <a:t> </a:t>
            </a:r>
            <a:r>
              <a:rPr sz="2176" spc="-82" dirty="0">
                <a:solidFill>
                  <a:srgbClr val="000065"/>
                </a:solidFill>
                <a:latin typeface="Trebuchet MS"/>
                <a:cs typeface="Trebuchet MS"/>
              </a:rPr>
              <a:t>processeur</a:t>
            </a:r>
            <a:endParaRPr sz="2176">
              <a:latin typeface="Trebuchet MS"/>
              <a:cs typeface="Trebuchet MS"/>
            </a:endParaRPr>
          </a:p>
          <a:p>
            <a:pPr marL="361614" indent="-350097">
              <a:spcBef>
                <a:spcPts val="1437"/>
              </a:spcBef>
              <a:buClr>
                <a:srgbClr val="2DA2BF"/>
              </a:buClr>
              <a:buSzPct val="68750"/>
              <a:buFont typeface="Wingdings"/>
              <a:buChar char=""/>
              <a:tabLst>
                <a:tab pos="361614" algn="l"/>
                <a:tab pos="362190" algn="l"/>
              </a:tabLst>
            </a:pPr>
            <a:r>
              <a:rPr sz="2176" spc="-113" dirty="0">
                <a:solidFill>
                  <a:srgbClr val="000065"/>
                </a:solidFill>
                <a:latin typeface="Trebuchet MS"/>
                <a:cs typeface="Trebuchet MS"/>
              </a:rPr>
              <a:t>Les</a:t>
            </a:r>
            <a:r>
              <a:rPr sz="2176" spc="-163" dirty="0">
                <a:solidFill>
                  <a:srgbClr val="000065"/>
                </a:solidFill>
                <a:latin typeface="Trebuchet MS"/>
                <a:cs typeface="Trebuchet MS"/>
              </a:rPr>
              <a:t> </a:t>
            </a:r>
            <a:r>
              <a:rPr sz="2176" spc="-109" dirty="0">
                <a:solidFill>
                  <a:srgbClr val="000065"/>
                </a:solidFill>
                <a:latin typeface="Trebuchet MS"/>
                <a:cs typeface="Trebuchet MS"/>
              </a:rPr>
              <a:t>barrettes</a:t>
            </a:r>
            <a:r>
              <a:rPr sz="2176" spc="-159" dirty="0">
                <a:solidFill>
                  <a:srgbClr val="000065"/>
                </a:solidFill>
                <a:latin typeface="Trebuchet MS"/>
                <a:cs typeface="Trebuchet MS"/>
              </a:rPr>
              <a:t> </a:t>
            </a:r>
            <a:r>
              <a:rPr sz="2176" spc="-73" dirty="0">
                <a:solidFill>
                  <a:srgbClr val="000065"/>
                </a:solidFill>
                <a:latin typeface="Trebuchet MS"/>
                <a:cs typeface="Trebuchet MS"/>
              </a:rPr>
              <a:t>se</a:t>
            </a:r>
            <a:r>
              <a:rPr sz="2176" spc="-163" dirty="0">
                <a:solidFill>
                  <a:srgbClr val="000065"/>
                </a:solidFill>
                <a:latin typeface="Trebuchet MS"/>
                <a:cs typeface="Trebuchet MS"/>
              </a:rPr>
              <a:t> </a:t>
            </a:r>
            <a:r>
              <a:rPr sz="2176" spc="-118" dirty="0">
                <a:solidFill>
                  <a:srgbClr val="000065"/>
                </a:solidFill>
                <a:latin typeface="Trebuchet MS"/>
                <a:cs typeface="Trebuchet MS"/>
              </a:rPr>
              <a:t>différencient</a:t>
            </a:r>
            <a:r>
              <a:rPr sz="2176" spc="-154" dirty="0">
                <a:solidFill>
                  <a:srgbClr val="000065"/>
                </a:solidFill>
                <a:latin typeface="Trebuchet MS"/>
                <a:cs typeface="Trebuchet MS"/>
              </a:rPr>
              <a:t> </a:t>
            </a:r>
            <a:r>
              <a:rPr sz="2176" spc="-91" dirty="0">
                <a:solidFill>
                  <a:srgbClr val="000065"/>
                </a:solidFill>
                <a:latin typeface="Trebuchet MS"/>
                <a:cs typeface="Trebuchet MS"/>
              </a:rPr>
              <a:t>par</a:t>
            </a:r>
            <a:r>
              <a:rPr sz="2176" spc="-168" dirty="0">
                <a:solidFill>
                  <a:srgbClr val="000065"/>
                </a:solidFill>
                <a:latin typeface="Trebuchet MS"/>
                <a:cs typeface="Trebuchet MS"/>
              </a:rPr>
              <a:t> </a:t>
            </a:r>
            <a:r>
              <a:rPr sz="2176" spc="-100" dirty="0">
                <a:solidFill>
                  <a:srgbClr val="000065"/>
                </a:solidFill>
                <a:latin typeface="Trebuchet MS"/>
                <a:cs typeface="Trebuchet MS"/>
              </a:rPr>
              <a:t>leur</a:t>
            </a:r>
            <a:r>
              <a:rPr sz="2176" spc="-163" dirty="0">
                <a:solidFill>
                  <a:srgbClr val="000065"/>
                </a:solidFill>
                <a:latin typeface="Trebuchet MS"/>
                <a:cs typeface="Trebuchet MS"/>
              </a:rPr>
              <a:t> </a:t>
            </a:r>
            <a:r>
              <a:rPr sz="2176" spc="-103" dirty="0">
                <a:solidFill>
                  <a:srgbClr val="000065"/>
                </a:solidFill>
                <a:latin typeface="Trebuchet MS"/>
                <a:cs typeface="Trebuchet MS"/>
              </a:rPr>
              <a:t>technologie,</a:t>
            </a:r>
            <a:r>
              <a:rPr sz="2176" spc="-177" dirty="0">
                <a:solidFill>
                  <a:srgbClr val="000065"/>
                </a:solidFill>
                <a:latin typeface="Trebuchet MS"/>
                <a:cs typeface="Trebuchet MS"/>
              </a:rPr>
              <a:t> </a:t>
            </a:r>
            <a:r>
              <a:rPr sz="2176" spc="-100" dirty="0">
                <a:solidFill>
                  <a:srgbClr val="000065"/>
                </a:solidFill>
                <a:latin typeface="Trebuchet MS"/>
                <a:cs typeface="Trebuchet MS"/>
              </a:rPr>
              <a:t>leur</a:t>
            </a:r>
            <a:r>
              <a:rPr sz="2176" spc="-163" dirty="0">
                <a:solidFill>
                  <a:srgbClr val="000065"/>
                </a:solidFill>
                <a:latin typeface="Trebuchet MS"/>
                <a:cs typeface="Trebuchet MS"/>
              </a:rPr>
              <a:t> </a:t>
            </a:r>
            <a:r>
              <a:rPr sz="2176" spc="-127" dirty="0">
                <a:solidFill>
                  <a:srgbClr val="000065"/>
                </a:solidFill>
                <a:latin typeface="Trebuchet MS"/>
                <a:cs typeface="Trebuchet MS"/>
              </a:rPr>
              <a:t>format.</a:t>
            </a:r>
            <a:endParaRPr sz="2176">
              <a:latin typeface="Trebuchet MS"/>
              <a:cs typeface="Trebuchet MS"/>
            </a:endParaRPr>
          </a:p>
          <a:p>
            <a:pPr marL="361614" indent="-350097">
              <a:spcBef>
                <a:spcPts val="1437"/>
              </a:spcBef>
              <a:buClr>
                <a:srgbClr val="2DA2BF"/>
              </a:buClr>
              <a:buSzPct val="68750"/>
              <a:buFont typeface="Wingdings"/>
              <a:buChar char=""/>
              <a:tabLst>
                <a:tab pos="361614" algn="l"/>
                <a:tab pos="362190" algn="l"/>
              </a:tabLst>
            </a:pPr>
            <a:r>
              <a:rPr sz="2176" spc="-45" dirty="0">
                <a:solidFill>
                  <a:srgbClr val="000065"/>
                </a:solidFill>
                <a:latin typeface="Trebuchet MS"/>
                <a:cs typeface="Trebuchet MS"/>
              </a:rPr>
              <a:t>Ne </a:t>
            </a:r>
            <a:r>
              <a:rPr sz="2176" spc="-73" dirty="0">
                <a:solidFill>
                  <a:srgbClr val="000065"/>
                </a:solidFill>
                <a:latin typeface="Trebuchet MS"/>
                <a:cs typeface="Trebuchet MS"/>
              </a:rPr>
              <a:t>pas </a:t>
            </a:r>
            <a:r>
              <a:rPr sz="2176" spc="-95" dirty="0">
                <a:solidFill>
                  <a:srgbClr val="000065"/>
                </a:solidFill>
                <a:latin typeface="Trebuchet MS"/>
                <a:cs typeface="Trebuchet MS"/>
              </a:rPr>
              <a:t>confondre</a:t>
            </a:r>
            <a:r>
              <a:rPr sz="2176" spc="-376" dirty="0">
                <a:solidFill>
                  <a:srgbClr val="000065"/>
                </a:solidFill>
                <a:latin typeface="Trebuchet MS"/>
                <a:cs typeface="Trebuchet MS"/>
              </a:rPr>
              <a:t> </a:t>
            </a:r>
            <a:r>
              <a:rPr sz="2176" spc="-218" dirty="0">
                <a:solidFill>
                  <a:srgbClr val="000065"/>
                </a:solidFill>
                <a:latin typeface="Trebuchet MS"/>
                <a:cs typeface="Trebuchet MS"/>
              </a:rPr>
              <a:t>:</a:t>
            </a:r>
            <a:endParaRPr sz="2176">
              <a:latin typeface="Trebuchet MS"/>
              <a:cs typeface="Trebuchet MS"/>
            </a:endParaRPr>
          </a:p>
          <a:p>
            <a:pPr marL="1255859" marR="1820161" indent="-579273">
              <a:lnSpc>
                <a:spcPct val="110000"/>
              </a:lnSpc>
              <a:spcBef>
                <a:spcPts val="1174"/>
              </a:spcBef>
            </a:pPr>
            <a:r>
              <a:rPr sz="2176" b="1" spc="-154" dirty="0">
                <a:solidFill>
                  <a:srgbClr val="FF0000"/>
                </a:solidFill>
                <a:latin typeface="Trebuchet MS"/>
                <a:cs typeface="Trebuchet MS"/>
              </a:rPr>
              <a:t>Technologie </a:t>
            </a:r>
            <a:r>
              <a:rPr sz="2176" b="1" spc="-199" dirty="0">
                <a:solidFill>
                  <a:srgbClr val="FF0000"/>
                </a:solidFill>
                <a:latin typeface="Trebuchet MS"/>
                <a:cs typeface="Trebuchet MS"/>
              </a:rPr>
              <a:t>: </a:t>
            </a:r>
            <a:r>
              <a:rPr sz="2176" b="1" spc="-91" dirty="0">
                <a:solidFill>
                  <a:srgbClr val="FF0000"/>
                </a:solidFill>
                <a:latin typeface="Trebuchet MS"/>
                <a:cs typeface="Trebuchet MS"/>
              </a:rPr>
              <a:t>FPM, </a:t>
            </a:r>
            <a:r>
              <a:rPr sz="2176" b="1" spc="-141" dirty="0">
                <a:solidFill>
                  <a:srgbClr val="FF0000"/>
                </a:solidFill>
                <a:latin typeface="Trebuchet MS"/>
                <a:cs typeface="Trebuchet MS"/>
              </a:rPr>
              <a:t>EDO, </a:t>
            </a:r>
            <a:r>
              <a:rPr sz="2176" b="1" spc="-41" dirty="0">
                <a:solidFill>
                  <a:srgbClr val="FF0000"/>
                </a:solidFill>
                <a:latin typeface="Trebuchet MS"/>
                <a:cs typeface="Trebuchet MS"/>
              </a:rPr>
              <a:t>SDRAM,</a:t>
            </a:r>
            <a:r>
              <a:rPr sz="2176" b="1" spc="-254" dirty="0">
                <a:solidFill>
                  <a:srgbClr val="FF0000"/>
                </a:solidFill>
                <a:latin typeface="Trebuchet MS"/>
                <a:cs typeface="Trebuchet MS"/>
              </a:rPr>
              <a:t> </a:t>
            </a:r>
            <a:r>
              <a:rPr sz="2176" b="1" spc="-23" dirty="0">
                <a:solidFill>
                  <a:srgbClr val="FF0000"/>
                </a:solidFill>
                <a:latin typeface="Trebuchet MS"/>
                <a:cs typeface="Trebuchet MS"/>
              </a:rPr>
              <a:t>RDRAM</a:t>
            </a:r>
            <a:r>
              <a:rPr sz="2176" spc="-23" dirty="0">
                <a:solidFill>
                  <a:srgbClr val="00339A"/>
                </a:solidFill>
                <a:latin typeface="Trebuchet MS"/>
                <a:cs typeface="Trebuchet MS"/>
              </a:rPr>
              <a:t>…  </a:t>
            </a:r>
            <a:r>
              <a:rPr sz="2176" spc="-136" dirty="0">
                <a:solidFill>
                  <a:srgbClr val="000065"/>
                </a:solidFill>
                <a:latin typeface="Trebuchet MS"/>
                <a:cs typeface="Trebuchet MS"/>
              </a:rPr>
              <a:t>et</a:t>
            </a:r>
            <a:endParaRPr sz="2176">
              <a:latin typeface="Trebuchet MS"/>
              <a:cs typeface="Trebuchet MS"/>
            </a:endParaRPr>
          </a:p>
          <a:p>
            <a:pPr marL="676586">
              <a:spcBef>
                <a:spcPts val="1437"/>
              </a:spcBef>
            </a:pPr>
            <a:r>
              <a:rPr sz="2176" b="1" spc="-145" dirty="0">
                <a:solidFill>
                  <a:srgbClr val="FF0000"/>
                </a:solidFill>
                <a:latin typeface="Trebuchet MS"/>
                <a:cs typeface="Trebuchet MS"/>
              </a:rPr>
              <a:t>Format </a:t>
            </a:r>
            <a:r>
              <a:rPr sz="2176" b="1" spc="-199" dirty="0">
                <a:solidFill>
                  <a:srgbClr val="FF0000"/>
                </a:solidFill>
                <a:latin typeface="Trebuchet MS"/>
                <a:cs typeface="Trebuchet MS"/>
              </a:rPr>
              <a:t>: </a:t>
            </a:r>
            <a:r>
              <a:rPr sz="2176" b="1" spc="41" dirty="0">
                <a:solidFill>
                  <a:srgbClr val="FF0000"/>
                </a:solidFill>
                <a:latin typeface="Trebuchet MS"/>
                <a:cs typeface="Trebuchet MS"/>
              </a:rPr>
              <a:t>SIMM, </a:t>
            </a:r>
            <a:r>
              <a:rPr sz="2176" b="1" spc="50" dirty="0">
                <a:solidFill>
                  <a:srgbClr val="FF0000"/>
                </a:solidFill>
                <a:latin typeface="Trebuchet MS"/>
                <a:cs typeface="Trebuchet MS"/>
              </a:rPr>
              <a:t>DIMM,</a:t>
            </a:r>
            <a:r>
              <a:rPr sz="2176" b="1" spc="-371" dirty="0">
                <a:solidFill>
                  <a:srgbClr val="FF0000"/>
                </a:solidFill>
                <a:latin typeface="Trebuchet MS"/>
                <a:cs typeface="Trebuchet MS"/>
              </a:rPr>
              <a:t> </a:t>
            </a:r>
            <a:r>
              <a:rPr sz="2176" b="1" spc="103" dirty="0">
                <a:solidFill>
                  <a:srgbClr val="FF0000"/>
                </a:solidFill>
                <a:latin typeface="Trebuchet MS"/>
                <a:cs typeface="Trebuchet MS"/>
              </a:rPr>
              <a:t>RIMM</a:t>
            </a:r>
            <a:endParaRPr sz="2176">
              <a:latin typeface="Trebuchet MS"/>
              <a:cs typeface="Trebuchet MS"/>
            </a:endParaRPr>
          </a:p>
        </p:txBody>
      </p:sp>
      <p:sp>
        <p:nvSpPr>
          <p:cNvPr id="7" name="object 7"/>
          <p:cNvSpPr/>
          <p:nvPr/>
        </p:nvSpPr>
        <p:spPr>
          <a:xfrm>
            <a:off x="2063177" y="474649"/>
            <a:ext cx="3219348" cy="320671"/>
          </a:xfrm>
          <a:prstGeom prst="rect">
            <a:avLst/>
          </a:prstGeom>
          <a:blipFill>
            <a:blip r:embed="rId5" cstate="print"/>
            <a:stretch>
              <a:fillRect/>
            </a:stretch>
          </a:blipFill>
        </p:spPr>
        <p:txBody>
          <a:bodyPr wrap="square" lIns="0" tIns="0" rIns="0" bIns="0" rtlCol="0"/>
          <a:lstStyle/>
          <a:p>
            <a:endParaRPr sz="1632"/>
          </a:p>
        </p:txBody>
      </p:sp>
      <p:sp>
        <p:nvSpPr>
          <p:cNvPr id="8" name="object 8"/>
          <p:cNvSpPr txBox="1">
            <a:spLocks noGrp="1"/>
          </p:cNvSpPr>
          <p:nvPr>
            <p:ph type="sldNum" sz="quarter" idx="7"/>
          </p:nvPr>
        </p:nvSpPr>
        <p:spPr>
          <a:xfrm>
            <a:off x="9055708" y="5862967"/>
            <a:ext cx="2487537" cy="133050"/>
          </a:xfrm>
          <a:prstGeom prst="rect">
            <a:avLst/>
          </a:prstGeom>
        </p:spPr>
        <p:txBody>
          <a:bodyPr vert="horz" wrap="square" lIns="0" tIns="0" rIns="0" bIns="0" rtlCol="0" anchor="ctr">
            <a:spAutoFit/>
          </a:bodyPr>
          <a:lstStyle/>
          <a:p>
            <a:pPr marL="23033">
              <a:lnSpc>
                <a:spcPts val="1084"/>
              </a:lnSpc>
            </a:pPr>
            <a:endParaRPr dirty="0"/>
          </a:p>
        </p:txBody>
      </p:sp>
      <p:pic>
        <p:nvPicPr>
          <p:cNvPr id="9" name="Image 8"/>
          <p:cNvPicPr>
            <a:picLocks noChangeAspect="1"/>
          </p:cNvPicPr>
          <p:nvPr/>
        </p:nvPicPr>
        <p:blipFill>
          <a:blip r:embed="rId6"/>
          <a:stretch>
            <a:fillRect/>
          </a:stretch>
        </p:blipFill>
        <p:spPr>
          <a:xfrm>
            <a:off x="6829015" y="4153418"/>
            <a:ext cx="5107222" cy="2381893"/>
          </a:xfrm>
          <a:prstGeom prst="rect">
            <a:avLst/>
          </a:prstGeom>
        </p:spPr>
      </p:pic>
    </p:spTree>
    <p:extLst>
      <p:ext uri="{BB962C8B-B14F-4D97-AF65-F5344CB8AC3E}">
        <p14:creationId xmlns:p14="http://schemas.microsoft.com/office/powerpoint/2010/main" val="26920649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926" y="894861"/>
            <a:ext cx="6602051" cy="6602051"/>
          </a:xfrm>
          <a:prstGeom prst="rect">
            <a:avLst/>
          </a:prstGeom>
        </p:spPr>
      </p:pic>
      <p:pic>
        <p:nvPicPr>
          <p:cNvPr id="7" name="Imag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6636" y="64985"/>
            <a:ext cx="5265364" cy="2730969"/>
          </a:xfrm>
          <a:prstGeom prst="rect">
            <a:avLst/>
          </a:prstGeom>
        </p:spPr>
      </p:pic>
      <p:sp>
        <p:nvSpPr>
          <p:cNvPr id="2" name="object 2"/>
          <p:cNvSpPr/>
          <p:nvPr/>
        </p:nvSpPr>
        <p:spPr>
          <a:xfrm>
            <a:off x="2412489" y="5713507"/>
            <a:ext cx="4416526" cy="821804"/>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object 4"/>
          <p:cNvSpPr/>
          <p:nvPr/>
        </p:nvSpPr>
        <p:spPr>
          <a:xfrm>
            <a:off x="1950233" y="5562409"/>
            <a:ext cx="3083162" cy="972902"/>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1950232" y="5561717"/>
            <a:ext cx="3056215" cy="973594"/>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txBox="1"/>
          <p:nvPr/>
        </p:nvSpPr>
        <p:spPr>
          <a:xfrm>
            <a:off x="334562" y="655883"/>
            <a:ext cx="6778415" cy="2800397"/>
          </a:xfrm>
          <a:prstGeom prst="rect">
            <a:avLst/>
          </a:prstGeom>
        </p:spPr>
        <p:txBody>
          <a:bodyPr vert="horz" wrap="square" lIns="0" tIns="44338" rIns="0" bIns="0" rtlCol="0">
            <a:spAutoFit/>
          </a:bodyPr>
          <a:lstStyle/>
          <a:p>
            <a:pPr marL="361614" indent="-350097">
              <a:spcBef>
                <a:spcPts val="349"/>
              </a:spcBef>
              <a:buClr>
                <a:srgbClr val="2DA2BF"/>
              </a:buClr>
              <a:buSzPct val="68750"/>
              <a:buFont typeface="Wingdings"/>
              <a:buChar char=""/>
              <a:tabLst>
                <a:tab pos="361614" algn="l"/>
                <a:tab pos="362190" algn="l"/>
              </a:tabLst>
              <a:defRPr/>
            </a:pPr>
            <a:r>
              <a:rPr lang="fr-FR" sz="2176" spc="-32" dirty="0">
                <a:solidFill>
                  <a:srgbClr val="000065"/>
                </a:solidFill>
                <a:latin typeface="Trebuchet MS"/>
                <a:cs typeface="Trebuchet MS"/>
              </a:rPr>
              <a:t>Lors de l’achat d’une barrette de mémoire il faut prendre en compte le type, DDR2-3-4, la fréquence en MHZ et le CAS</a:t>
            </a:r>
            <a:r>
              <a:rPr lang="fr-FR" sz="2176" spc="-32" dirty="0" smtClean="0">
                <a:solidFill>
                  <a:srgbClr val="000065"/>
                </a:solidFill>
                <a:latin typeface="Trebuchet MS"/>
                <a:cs typeface="Trebuchet MS"/>
              </a:rPr>
              <a:t>.</a:t>
            </a:r>
            <a:endParaRPr kumimoji="0" lang="fr-FR" sz="2176" b="0" i="0" u="none" strike="noStrike" kern="1200" cap="none" spc="-32" normalizeH="0" baseline="0" noProof="0" dirty="0" smtClean="0">
              <a:ln>
                <a:noFill/>
              </a:ln>
              <a:solidFill>
                <a:srgbClr val="000065"/>
              </a:solidFill>
              <a:effectLst/>
              <a:uLnTx/>
              <a:uFillTx/>
              <a:latin typeface="Trebuchet MS"/>
              <a:ea typeface="+mn-ea"/>
              <a:cs typeface="Trebuchet MS"/>
            </a:endParaRPr>
          </a:p>
          <a:p>
            <a:pPr marL="361614" marR="0" lvl="0" indent="-350097" algn="l" defTabSz="914400" rtl="0" eaLnBrk="1" fontAlgn="auto" latinLnBrk="0" hangingPunct="1">
              <a:lnSpc>
                <a:spcPct val="100000"/>
              </a:lnSpc>
              <a:spcBef>
                <a:spcPts val="349"/>
              </a:spcBef>
              <a:spcAft>
                <a:spcPts val="0"/>
              </a:spcAft>
              <a:buClr>
                <a:srgbClr val="2DA2BF"/>
              </a:buClr>
              <a:buSzPct val="68750"/>
              <a:buFont typeface="Wingdings"/>
              <a:buChar char=""/>
              <a:tabLst>
                <a:tab pos="361614" algn="l"/>
                <a:tab pos="362190" algn="l"/>
              </a:tabLst>
              <a:defRPr/>
            </a:pPr>
            <a:r>
              <a:rPr kumimoji="0" lang="fr-FR" sz="2176" b="0" i="0" u="none" strike="noStrike" kern="1200" cap="none" spc="-32" normalizeH="0" baseline="0" noProof="0" dirty="0" smtClean="0">
                <a:ln>
                  <a:noFill/>
                </a:ln>
                <a:solidFill>
                  <a:srgbClr val="000065"/>
                </a:solidFill>
                <a:effectLst/>
                <a:uLnTx/>
                <a:uFillTx/>
                <a:latin typeface="Trebuchet MS"/>
                <a:ea typeface="+mn-ea"/>
                <a:cs typeface="Trebuchet MS"/>
              </a:rPr>
              <a:t>A </a:t>
            </a:r>
            <a:r>
              <a:rPr lang="fr-FR" sz="2176" spc="-32" dirty="0" smtClean="0">
                <a:solidFill>
                  <a:srgbClr val="000065"/>
                </a:solidFill>
                <a:latin typeface="Trebuchet MS"/>
                <a:cs typeface="Trebuchet MS"/>
              </a:rPr>
              <a:t>aujourd’hui, l</a:t>
            </a:r>
            <a:r>
              <a:rPr kumimoji="0" lang="fr-FR" sz="2176" b="0" i="0" u="none" strike="noStrike" kern="1200" cap="none" spc="-32" normalizeH="0" baseline="0" noProof="0" dirty="0" smtClean="0">
                <a:ln>
                  <a:noFill/>
                </a:ln>
                <a:solidFill>
                  <a:srgbClr val="000065"/>
                </a:solidFill>
                <a:effectLst/>
                <a:uLnTx/>
                <a:uFillTx/>
                <a:latin typeface="Trebuchet MS"/>
                <a:ea typeface="+mn-ea"/>
                <a:cs typeface="Trebuchet MS"/>
              </a:rPr>
              <a:t>es ordinateurs </a:t>
            </a:r>
            <a:r>
              <a:rPr kumimoji="0" lang="fr-FR" sz="2176" b="0" i="0" u="none" strike="noStrike" kern="1200" cap="none" spc="-32" normalizeH="0" noProof="0" dirty="0" smtClean="0">
                <a:ln>
                  <a:noFill/>
                </a:ln>
                <a:solidFill>
                  <a:srgbClr val="000065"/>
                </a:solidFill>
                <a:effectLst/>
                <a:uLnTx/>
                <a:uFillTx/>
                <a:latin typeface="Trebuchet MS"/>
                <a:ea typeface="+mn-ea"/>
                <a:cs typeface="Trebuchet MS"/>
              </a:rPr>
              <a:t>en entreprise utilisent principalement des barrettes DDR3 ou DDR4</a:t>
            </a:r>
          </a:p>
          <a:p>
            <a:pPr marL="361614" marR="0" lvl="0" indent="-350097" algn="l" defTabSz="914400" rtl="0" eaLnBrk="1" fontAlgn="auto" latinLnBrk="0" hangingPunct="1">
              <a:lnSpc>
                <a:spcPct val="100000"/>
              </a:lnSpc>
              <a:spcBef>
                <a:spcPts val="349"/>
              </a:spcBef>
              <a:spcAft>
                <a:spcPts val="0"/>
              </a:spcAft>
              <a:buClr>
                <a:srgbClr val="2DA2BF"/>
              </a:buClr>
              <a:buSzPct val="68750"/>
              <a:buFont typeface="Wingdings"/>
              <a:buChar char=""/>
              <a:tabLst>
                <a:tab pos="361614" algn="l"/>
                <a:tab pos="362190" algn="l"/>
              </a:tabLst>
              <a:defRPr/>
            </a:pPr>
            <a:r>
              <a:rPr lang="fr-FR" sz="2176" spc="-32" baseline="0" dirty="0" smtClean="0">
                <a:solidFill>
                  <a:srgbClr val="000065"/>
                </a:solidFill>
                <a:latin typeface="Trebuchet MS"/>
                <a:cs typeface="Trebuchet MS"/>
              </a:rPr>
              <a:t>La norme admise, pour un poste client, ce situe entre 4 et 8 go de RAM</a:t>
            </a:r>
            <a:r>
              <a:rPr kumimoji="0" lang="fr-FR" sz="2176" b="0" i="0" u="none" strike="noStrike" kern="1200" cap="none" spc="-32" normalizeH="0" baseline="0" noProof="0" dirty="0">
                <a:ln>
                  <a:noFill/>
                </a:ln>
                <a:solidFill>
                  <a:srgbClr val="000065"/>
                </a:solidFill>
                <a:effectLst/>
                <a:uLnTx/>
                <a:uFillTx/>
                <a:latin typeface="Trebuchet MS"/>
                <a:ea typeface="+mn-ea"/>
                <a:cs typeface="Trebuchet MS"/>
              </a:rPr>
              <a:t/>
            </a:r>
            <a:br>
              <a:rPr kumimoji="0" lang="fr-FR" sz="2176" b="0" i="0" u="none" strike="noStrike" kern="1200" cap="none" spc="-32" normalizeH="0" baseline="0" noProof="0" dirty="0">
                <a:ln>
                  <a:noFill/>
                </a:ln>
                <a:solidFill>
                  <a:srgbClr val="000065"/>
                </a:solidFill>
                <a:effectLst/>
                <a:uLnTx/>
                <a:uFillTx/>
                <a:latin typeface="Trebuchet MS"/>
                <a:ea typeface="+mn-ea"/>
                <a:cs typeface="Trebuchet MS"/>
              </a:rPr>
            </a:br>
            <a:endParaRPr kumimoji="0" sz="2176" b="0" i="0" u="none" strike="noStrike" kern="1200" cap="none" spc="0" normalizeH="0" baseline="0" noProof="0" dirty="0">
              <a:ln>
                <a:noFill/>
              </a:ln>
              <a:solidFill>
                <a:prstClr val="black"/>
              </a:solidFill>
              <a:effectLst/>
              <a:uLnTx/>
              <a:uFillTx/>
              <a:latin typeface="Trebuchet MS"/>
              <a:ea typeface="+mn-ea"/>
              <a:cs typeface="Trebuchet MS"/>
            </a:endParaRPr>
          </a:p>
        </p:txBody>
      </p:sp>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5398" y="3000805"/>
            <a:ext cx="4390448" cy="3894328"/>
          </a:xfrm>
          <a:prstGeom prst="rect">
            <a:avLst/>
          </a:prstGeom>
        </p:spPr>
      </p:pic>
    </p:spTree>
    <p:extLst>
      <p:ext uri="{BB962C8B-B14F-4D97-AF65-F5344CB8AC3E}">
        <p14:creationId xmlns:p14="http://schemas.microsoft.com/office/powerpoint/2010/main" val="22531431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p:nvPr/>
        </p:nvSpPr>
        <p:spPr>
          <a:xfrm>
            <a:off x="2063177" y="681630"/>
            <a:ext cx="3826031" cy="320985"/>
          </a:xfrm>
          <a:prstGeom prst="rect">
            <a:avLst/>
          </a:prstGeom>
          <a:blipFill>
            <a:blip r:embed="rId5" cstate="print"/>
            <a:stretch>
              <a:fillRect/>
            </a:stretch>
          </a:blipFill>
        </p:spPr>
        <p:txBody>
          <a:bodyPr wrap="square" lIns="0" tIns="0" rIns="0" bIns="0" rtlCol="0"/>
          <a:lstStyle/>
          <a:p>
            <a:endParaRPr sz="1632"/>
          </a:p>
        </p:txBody>
      </p:sp>
      <p:sp>
        <p:nvSpPr>
          <p:cNvPr id="7" name="object 7"/>
          <p:cNvSpPr txBox="1">
            <a:spLocks noGrp="1"/>
          </p:cNvSpPr>
          <p:nvPr>
            <p:ph type="title"/>
          </p:nvPr>
        </p:nvSpPr>
        <p:spPr>
          <a:xfrm>
            <a:off x="2674612" y="1163128"/>
            <a:ext cx="4831694" cy="346464"/>
          </a:xfrm>
          <a:prstGeom prst="rect">
            <a:avLst/>
          </a:prstGeom>
        </p:spPr>
        <p:txBody>
          <a:bodyPr vert="horz" wrap="square" lIns="0" tIns="11516" rIns="0" bIns="0" rtlCol="0" anchor="ctr">
            <a:spAutoFit/>
          </a:bodyPr>
          <a:lstStyle/>
          <a:p>
            <a:pPr marL="11516">
              <a:lnSpc>
                <a:spcPct val="100000"/>
              </a:lnSpc>
              <a:spcBef>
                <a:spcPts val="91"/>
              </a:spcBef>
            </a:pPr>
            <a:r>
              <a:rPr sz="1451" spc="-408" dirty="0">
                <a:solidFill>
                  <a:srgbClr val="2DA2BF"/>
                </a:solidFill>
                <a:latin typeface="Arial"/>
                <a:cs typeface="Arial"/>
              </a:rPr>
              <a:t></a:t>
            </a:r>
            <a:r>
              <a:rPr sz="1451" spc="295" dirty="0">
                <a:solidFill>
                  <a:srgbClr val="2DA2BF"/>
                </a:solidFill>
                <a:latin typeface="Arial"/>
                <a:cs typeface="Arial"/>
              </a:rPr>
              <a:t> </a:t>
            </a:r>
            <a:r>
              <a:rPr sz="2176" spc="54" dirty="0">
                <a:solidFill>
                  <a:srgbClr val="000000"/>
                </a:solidFill>
              </a:rPr>
              <a:t>Mis</a:t>
            </a:r>
            <a:r>
              <a:rPr sz="2176" spc="-177" dirty="0">
                <a:solidFill>
                  <a:srgbClr val="000000"/>
                </a:solidFill>
              </a:rPr>
              <a:t> </a:t>
            </a:r>
            <a:r>
              <a:rPr sz="2176" spc="-77" dirty="0">
                <a:solidFill>
                  <a:srgbClr val="000000"/>
                </a:solidFill>
              </a:rPr>
              <a:t>au</a:t>
            </a:r>
            <a:r>
              <a:rPr sz="2176" spc="-172" dirty="0">
                <a:solidFill>
                  <a:srgbClr val="000000"/>
                </a:solidFill>
              </a:rPr>
              <a:t> </a:t>
            </a:r>
            <a:r>
              <a:rPr sz="2176" spc="-86" dirty="0">
                <a:solidFill>
                  <a:srgbClr val="000000"/>
                </a:solidFill>
              </a:rPr>
              <a:t>point</a:t>
            </a:r>
            <a:r>
              <a:rPr sz="2176" spc="-172" dirty="0">
                <a:solidFill>
                  <a:srgbClr val="000000"/>
                </a:solidFill>
              </a:rPr>
              <a:t> </a:t>
            </a:r>
            <a:r>
              <a:rPr sz="2176" spc="-77" dirty="0">
                <a:solidFill>
                  <a:srgbClr val="000000"/>
                </a:solidFill>
              </a:rPr>
              <a:t>en</a:t>
            </a:r>
            <a:r>
              <a:rPr sz="2176" spc="-168" dirty="0">
                <a:solidFill>
                  <a:srgbClr val="000000"/>
                </a:solidFill>
              </a:rPr>
              <a:t> </a:t>
            </a:r>
            <a:r>
              <a:rPr sz="2176" spc="-141" dirty="0">
                <a:solidFill>
                  <a:srgbClr val="000000"/>
                </a:solidFill>
              </a:rPr>
              <a:t>juillet</a:t>
            </a:r>
            <a:r>
              <a:rPr sz="2176" spc="-177" dirty="0">
                <a:solidFill>
                  <a:srgbClr val="000000"/>
                </a:solidFill>
              </a:rPr>
              <a:t> </a:t>
            </a:r>
            <a:r>
              <a:rPr sz="2176" spc="-86" dirty="0">
                <a:solidFill>
                  <a:srgbClr val="000000"/>
                </a:solidFill>
              </a:rPr>
              <a:t>2002,</a:t>
            </a:r>
            <a:r>
              <a:rPr sz="2176" spc="-185" dirty="0">
                <a:solidFill>
                  <a:srgbClr val="000000"/>
                </a:solidFill>
              </a:rPr>
              <a:t> </a:t>
            </a:r>
            <a:r>
              <a:rPr sz="2176" spc="-54" dirty="0">
                <a:solidFill>
                  <a:srgbClr val="000000"/>
                </a:solidFill>
              </a:rPr>
              <a:t>bus</a:t>
            </a:r>
            <a:r>
              <a:rPr sz="2176" spc="-168" dirty="0">
                <a:solidFill>
                  <a:srgbClr val="000000"/>
                </a:solidFill>
              </a:rPr>
              <a:t> </a:t>
            </a:r>
            <a:r>
              <a:rPr sz="2176" spc="-73" dirty="0">
                <a:solidFill>
                  <a:srgbClr val="000000"/>
                </a:solidFill>
              </a:rPr>
              <a:t>hot</a:t>
            </a:r>
            <a:r>
              <a:rPr sz="2176" spc="-181" dirty="0">
                <a:solidFill>
                  <a:srgbClr val="000000"/>
                </a:solidFill>
              </a:rPr>
              <a:t> </a:t>
            </a:r>
            <a:r>
              <a:rPr sz="2176" spc="-86" dirty="0">
                <a:solidFill>
                  <a:srgbClr val="000000"/>
                </a:solidFill>
              </a:rPr>
              <a:t>plug</a:t>
            </a:r>
            <a:endParaRPr sz="2176">
              <a:latin typeface="Arial"/>
              <a:cs typeface="Arial"/>
            </a:endParaRPr>
          </a:p>
        </p:txBody>
      </p:sp>
      <p:sp>
        <p:nvSpPr>
          <p:cNvPr id="8" name="object 8"/>
          <p:cNvSpPr txBox="1"/>
          <p:nvPr/>
        </p:nvSpPr>
        <p:spPr>
          <a:xfrm>
            <a:off x="2674612" y="1557014"/>
            <a:ext cx="6364523" cy="4397602"/>
          </a:xfrm>
          <a:prstGeom prst="rect">
            <a:avLst/>
          </a:prstGeom>
        </p:spPr>
        <p:txBody>
          <a:bodyPr vert="horz" wrap="square" lIns="0" tIns="57582" rIns="0" bIns="0" rtlCol="0">
            <a:spAutoFit/>
          </a:bodyPr>
          <a:lstStyle/>
          <a:p>
            <a:pPr marL="243571" marR="493476" indent="-232630" algn="just">
              <a:lnSpc>
                <a:spcPct val="86000"/>
              </a:lnSpc>
              <a:spcBef>
                <a:spcPts val="453"/>
              </a:spcBef>
            </a:pPr>
            <a:r>
              <a:rPr sz="1451" spc="-408" dirty="0">
                <a:solidFill>
                  <a:srgbClr val="2DA2BF"/>
                </a:solidFill>
                <a:latin typeface="Arial"/>
                <a:cs typeface="Arial"/>
              </a:rPr>
              <a:t></a:t>
            </a:r>
            <a:r>
              <a:rPr sz="1451" spc="304" dirty="0">
                <a:solidFill>
                  <a:srgbClr val="2DA2BF"/>
                </a:solidFill>
                <a:latin typeface="Arial"/>
                <a:cs typeface="Arial"/>
              </a:rPr>
              <a:t> </a:t>
            </a:r>
            <a:r>
              <a:rPr sz="2176" spc="-86" dirty="0">
                <a:latin typeface="Trebuchet MS"/>
                <a:cs typeface="Trebuchet MS"/>
              </a:rPr>
              <a:t>Plusieurs</a:t>
            </a:r>
            <a:r>
              <a:rPr sz="2176" spc="-172" dirty="0">
                <a:latin typeface="Trebuchet MS"/>
                <a:cs typeface="Trebuchet MS"/>
              </a:rPr>
              <a:t> </a:t>
            </a:r>
            <a:r>
              <a:rPr sz="2176" spc="-100" dirty="0">
                <a:latin typeface="Trebuchet MS"/>
                <a:cs typeface="Trebuchet MS"/>
              </a:rPr>
              <a:t>versions,</a:t>
            </a:r>
            <a:r>
              <a:rPr sz="2176" spc="-150" dirty="0">
                <a:latin typeface="Trebuchet MS"/>
                <a:cs typeface="Trebuchet MS"/>
              </a:rPr>
              <a:t> </a:t>
            </a:r>
            <a:r>
              <a:rPr sz="2176" spc="-127" dirty="0">
                <a:latin typeface="Trebuchet MS"/>
                <a:cs typeface="Trebuchet MS"/>
              </a:rPr>
              <a:t>1X,</a:t>
            </a:r>
            <a:r>
              <a:rPr sz="2176" spc="-172" dirty="0">
                <a:latin typeface="Trebuchet MS"/>
                <a:cs typeface="Trebuchet MS"/>
              </a:rPr>
              <a:t> </a:t>
            </a:r>
            <a:r>
              <a:rPr sz="2176" spc="-127" dirty="0">
                <a:latin typeface="Trebuchet MS"/>
                <a:cs typeface="Trebuchet MS"/>
              </a:rPr>
              <a:t>2X,</a:t>
            </a:r>
            <a:r>
              <a:rPr sz="2176" spc="-168" dirty="0">
                <a:latin typeface="Trebuchet MS"/>
                <a:cs typeface="Trebuchet MS"/>
              </a:rPr>
              <a:t> </a:t>
            </a:r>
            <a:r>
              <a:rPr sz="2176" spc="-127" dirty="0">
                <a:latin typeface="Trebuchet MS"/>
                <a:cs typeface="Trebuchet MS"/>
              </a:rPr>
              <a:t>4X,</a:t>
            </a:r>
            <a:r>
              <a:rPr sz="2176" spc="-172" dirty="0">
                <a:latin typeface="Trebuchet MS"/>
                <a:cs typeface="Trebuchet MS"/>
              </a:rPr>
              <a:t> </a:t>
            </a:r>
            <a:r>
              <a:rPr sz="2176" spc="-127" dirty="0">
                <a:latin typeface="Trebuchet MS"/>
                <a:cs typeface="Trebuchet MS"/>
              </a:rPr>
              <a:t>8X,</a:t>
            </a:r>
            <a:r>
              <a:rPr sz="2176" spc="-168" dirty="0">
                <a:latin typeface="Trebuchet MS"/>
                <a:cs typeface="Trebuchet MS"/>
              </a:rPr>
              <a:t> </a:t>
            </a:r>
            <a:r>
              <a:rPr sz="2176" spc="-103" dirty="0">
                <a:latin typeface="Trebuchet MS"/>
                <a:cs typeface="Trebuchet MS"/>
              </a:rPr>
              <a:t>12X,</a:t>
            </a:r>
            <a:r>
              <a:rPr sz="2176" spc="-181" dirty="0">
                <a:latin typeface="Trebuchet MS"/>
                <a:cs typeface="Trebuchet MS"/>
              </a:rPr>
              <a:t> </a:t>
            </a:r>
            <a:r>
              <a:rPr sz="2176" spc="-54" dirty="0">
                <a:latin typeface="Trebuchet MS"/>
                <a:cs typeface="Trebuchet MS"/>
              </a:rPr>
              <a:t>16X</a:t>
            </a:r>
            <a:r>
              <a:rPr sz="2176" spc="-172" dirty="0">
                <a:latin typeface="Trebuchet MS"/>
                <a:cs typeface="Trebuchet MS"/>
              </a:rPr>
              <a:t> </a:t>
            </a:r>
            <a:r>
              <a:rPr lang="fr-FR" sz="2176" spc="-172" dirty="0" smtClean="0">
                <a:latin typeface="Trebuchet MS"/>
                <a:cs typeface="Trebuchet MS"/>
              </a:rPr>
              <a:t>(</a:t>
            </a:r>
            <a:r>
              <a:rPr sz="2176" spc="-127" dirty="0" smtClean="0">
                <a:latin typeface="Trebuchet MS"/>
                <a:cs typeface="Trebuchet MS"/>
              </a:rPr>
              <a:t>et</a:t>
            </a:r>
            <a:r>
              <a:rPr sz="2176" spc="-168" dirty="0" smtClean="0">
                <a:latin typeface="Trebuchet MS"/>
                <a:cs typeface="Trebuchet MS"/>
              </a:rPr>
              <a:t> </a:t>
            </a:r>
            <a:r>
              <a:rPr sz="2176" spc="-103" dirty="0" smtClean="0">
                <a:latin typeface="Trebuchet MS"/>
                <a:cs typeface="Trebuchet MS"/>
              </a:rPr>
              <a:t>32X</a:t>
            </a:r>
            <a:r>
              <a:rPr lang="fr-FR" sz="2176" spc="-103" dirty="0" smtClean="0">
                <a:latin typeface="Trebuchet MS"/>
                <a:cs typeface="Trebuchet MS"/>
              </a:rPr>
              <a:t>)</a:t>
            </a:r>
            <a:r>
              <a:rPr sz="2176" spc="-103" dirty="0" smtClean="0">
                <a:latin typeface="Trebuchet MS"/>
                <a:cs typeface="Trebuchet MS"/>
              </a:rPr>
              <a:t>,  </a:t>
            </a:r>
            <a:r>
              <a:rPr sz="2176" spc="-127" dirty="0">
                <a:latin typeface="Trebuchet MS"/>
                <a:cs typeface="Trebuchet MS"/>
              </a:rPr>
              <a:t>avec</a:t>
            </a:r>
            <a:r>
              <a:rPr sz="2176" spc="-163" dirty="0">
                <a:latin typeface="Trebuchet MS"/>
                <a:cs typeface="Trebuchet MS"/>
              </a:rPr>
              <a:t> </a:t>
            </a:r>
            <a:r>
              <a:rPr sz="2176" spc="-73" dirty="0">
                <a:latin typeface="Trebuchet MS"/>
                <a:cs typeface="Trebuchet MS"/>
              </a:rPr>
              <a:t>des</a:t>
            </a:r>
            <a:r>
              <a:rPr sz="2176" spc="-163" dirty="0">
                <a:latin typeface="Trebuchet MS"/>
                <a:cs typeface="Trebuchet MS"/>
              </a:rPr>
              <a:t> </a:t>
            </a:r>
            <a:r>
              <a:rPr sz="2176" spc="-95" dirty="0">
                <a:latin typeface="Trebuchet MS"/>
                <a:cs typeface="Trebuchet MS"/>
              </a:rPr>
              <a:t>débits</a:t>
            </a:r>
            <a:r>
              <a:rPr sz="2176" spc="-159" dirty="0">
                <a:latin typeface="Trebuchet MS"/>
                <a:cs typeface="Trebuchet MS"/>
              </a:rPr>
              <a:t> </a:t>
            </a:r>
            <a:r>
              <a:rPr sz="2176" spc="-86" dirty="0">
                <a:latin typeface="Trebuchet MS"/>
                <a:cs typeface="Trebuchet MS"/>
              </a:rPr>
              <a:t>compris</a:t>
            </a:r>
            <a:r>
              <a:rPr sz="2176" spc="-177" dirty="0">
                <a:latin typeface="Trebuchet MS"/>
                <a:cs typeface="Trebuchet MS"/>
              </a:rPr>
              <a:t> </a:t>
            </a:r>
            <a:r>
              <a:rPr sz="2176" spc="-109" dirty="0">
                <a:latin typeface="Trebuchet MS"/>
                <a:cs typeface="Trebuchet MS"/>
              </a:rPr>
              <a:t>entre</a:t>
            </a:r>
            <a:r>
              <a:rPr sz="2176" spc="-159" dirty="0">
                <a:latin typeface="Trebuchet MS"/>
                <a:cs typeface="Trebuchet MS"/>
              </a:rPr>
              <a:t> </a:t>
            </a:r>
            <a:r>
              <a:rPr sz="2176" spc="-41" dirty="0">
                <a:latin typeface="Trebuchet MS"/>
                <a:cs typeface="Trebuchet MS"/>
              </a:rPr>
              <a:t>250</a:t>
            </a:r>
            <a:r>
              <a:rPr sz="2176" spc="-190" dirty="0">
                <a:latin typeface="Trebuchet MS"/>
                <a:cs typeface="Trebuchet MS"/>
              </a:rPr>
              <a:t> </a:t>
            </a:r>
            <a:r>
              <a:rPr sz="2176" spc="-23" dirty="0">
                <a:latin typeface="Trebuchet MS"/>
                <a:cs typeface="Trebuchet MS"/>
              </a:rPr>
              <a:t>Mo/s</a:t>
            </a:r>
            <a:r>
              <a:rPr sz="2176" spc="-172" dirty="0">
                <a:latin typeface="Trebuchet MS"/>
                <a:cs typeface="Trebuchet MS"/>
              </a:rPr>
              <a:t> </a:t>
            </a:r>
            <a:r>
              <a:rPr sz="2176" spc="-127" dirty="0">
                <a:latin typeface="Trebuchet MS"/>
                <a:cs typeface="Trebuchet MS"/>
              </a:rPr>
              <a:t>et</a:t>
            </a:r>
            <a:r>
              <a:rPr sz="2176" spc="-168" dirty="0">
                <a:latin typeface="Trebuchet MS"/>
                <a:cs typeface="Trebuchet MS"/>
              </a:rPr>
              <a:t> </a:t>
            </a:r>
            <a:r>
              <a:rPr lang="fr-FR" sz="2176" spc="-41" dirty="0" smtClean="0">
                <a:latin typeface="Trebuchet MS"/>
                <a:cs typeface="Trebuchet MS"/>
              </a:rPr>
              <a:t>16</a:t>
            </a:r>
            <a:r>
              <a:rPr sz="2176" spc="-177" dirty="0" smtClean="0">
                <a:latin typeface="Trebuchet MS"/>
                <a:cs typeface="Trebuchet MS"/>
              </a:rPr>
              <a:t> </a:t>
            </a:r>
            <a:r>
              <a:rPr sz="2176" spc="-154" dirty="0">
                <a:latin typeface="Trebuchet MS"/>
                <a:cs typeface="Trebuchet MS"/>
              </a:rPr>
              <a:t>Go/s,  </a:t>
            </a:r>
            <a:r>
              <a:rPr sz="1814" i="1" spc="-118" dirty="0">
                <a:latin typeface="Trebuchet MS"/>
                <a:cs typeface="Trebuchet MS"/>
              </a:rPr>
              <a:t>(</a:t>
            </a:r>
            <a:r>
              <a:rPr sz="1814" i="1" spc="-136" dirty="0">
                <a:latin typeface="Trebuchet MS"/>
                <a:cs typeface="Trebuchet MS"/>
              </a:rPr>
              <a:t> </a:t>
            </a:r>
            <a:r>
              <a:rPr sz="1814" i="1" spc="-95" dirty="0">
                <a:latin typeface="Trebuchet MS"/>
                <a:cs typeface="Trebuchet MS"/>
              </a:rPr>
              <a:t>près</a:t>
            </a:r>
            <a:r>
              <a:rPr sz="1814" i="1" spc="-145" dirty="0">
                <a:latin typeface="Trebuchet MS"/>
                <a:cs typeface="Trebuchet MS"/>
              </a:rPr>
              <a:t> </a:t>
            </a:r>
            <a:r>
              <a:rPr sz="1814" i="1" spc="-100" dirty="0">
                <a:latin typeface="Trebuchet MS"/>
                <a:cs typeface="Trebuchet MS"/>
              </a:rPr>
              <a:t>de</a:t>
            </a:r>
            <a:r>
              <a:rPr sz="1814" i="1" spc="-145" dirty="0">
                <a:latin typeface="Trebuchet MS"/>
                <a:cs typeface="Trebuchet MS"/>
              </a:rPr>
              <a:t> </a:t>
            </a:r>
            <a:r>
              <a:rPr lang="fr-FR" sz="1814" i="1" spc="-36" dirty="0">
                <a:latin typeface="Trebuchet MS"/>
                <a:cs typeface="Trebuchet MS"/>
              </a:rPr>
              <a:t>8</a:t>
            </a:r>
            <a:r>
              <a:rPr sz="1814" i="1" spc="-141" dirty="0" smtClean="0">
                <a:latin typeface="Trebuchet MS"/>
                <a:cs typeface="Trebuchet MS"/>
              </a:rPr>
              <a:t> </a:t>
            </a:r>
            <a:r>
              <a:rPr sz="1814" i="1" spc="-103" dirty="0">
                <a:latin typeface="Trebuchet MS"/>
                <a:cs typeface="Trebuchet MS"/>
              </a:rPr>
              <a:t>fois</a:t>
            </a:r>
            <a:r>
              <a:rPr sz="1814" i="1" spc="-136" dirty="0">
                <a:latin typeface="Trebuchet MS"/>
                <a:cs typeface="Trebuchet MS"/>
              </a:rPr>
              <a:t> </a:t>
            </a:r>
            <a:r>
              <a:rPr sz="1814" i="1" spc="-141" dirty="0">
                <a:latin typeface="Trebuchet MS"/>
                <a:cs typeface="Trebuchet MS"/>
              </a:rPr>
              <a:t>le </a:t>
            </a:r>
            <a:r>
              <a:rPr sz="1814" i="1" spc="-118" dirty="0">
                <a:latin typeface="Trebuchet MS"/>
                <a:cs typeface="Trebuchet MS"/>
              </a:rPr>
              <a:t>débit</a:t>
            </a:r>
            <a:r>
              <a:rPr sz="1814" i="1" spc="-131" dirty="0">
                <a:latin typeface="Trebuchet MS"/>
                <a:cs typeface="Trebuchet MS"/>
              </a:rPr>
              <a:t> </a:t>
            </a:r>
            <a:r>
              <a:rPr sz="1814" i="1" spc="-95" dirty="0">
                <a:latin typeface="Trebuchet MS"/>
                <a:cs typeface="Trebuchet MS"/>
              </a:rPr>
              <a:t>maximal</a:t>
            </a:r>
            <a:r>
              <a:rPr sz="1814" i="1" spc="-122" dirty="0">
                <a:latin typeface="Trebuchet MS"/>
                <a:cs typeface="Trebuchet MS"/>
              </a:rPr>
              <a:t> </a:t>
            </a:r>
            <a:r>
              <a:rPr sz="1814" i="1" spc="-77" dirty="0">
                <a:latin typeface="Trebuchet MS"/>
                <a:cs typeface="Trebuchet MS"/>
              </a:rPr>
              <a:t>des</a:t>
            </a:r>
            <a:r>
              <a:rPr sz="1814" i="1" spc="-145" dirty="0">
                <a:latin typeface="Trebuchet MS"/>
                <a:cs typeface="Trebuchet MS"/>
              </a:rPr>
              <a:t> </a:t>
            </a:r>
            <a:r>
              <a:rPr sz="1814" i="1" spc="-91" dirty="0">
                <a:latin typeface="Trebuchet MS"/>
                <a:cs typeface="Trebuchet MS"/>
              </a:rPr>
              <a:t>ports</a:t>
            </a:r>
            <a:r>
              <a:rPr sz="1814" i="1" spc="-136" dirty="0">
                <a:latin typeface="Trebuchet MS"/>
                <a:cs typeface="Trebuchet MS"/>
              </a:rPr>
              <a:t> </a:t>
            </a:r>
            <a:r>
              <a:rPr sz="1814" i="1" spc="-82" dirty="0">
                <a:latin typeface="Trebuchet MS"/>
                <a:cs typeface="Trebuchet MS"/>
              </a:rPr>
              <a:t>AGP</a:t>
            </a:r>
            <a:r>
              <a:rPr sz="1814" i="1" spc="-131" dirty="0">
                <a:latin typeface="Trebuchet MS"/>
                <a:cs typeface="Trebuchet MS"/>
              </a:rPr>
              <a:t> </a:t>
            </a:r>
            <a:r>
              <a:rPr sz="1814" i="1" spc="-103" dirty="0">
                <a:latin typeface="Trebuchet MS"/>
                <a:cs typeface="Trebuchet MS"/>
              </a:rPr>
              <a:t>8X.</a:t>
            </a:r>
            <a:r>
              <a:rPr sz="1814" i="1" spc="-145" dirty="0">
                <a:latin typeface="Trebuchet MS"/>
                <a:cs typeface="Trebuchet MS"/>
              </a:rPr>
              <a:t> </a:t>
            </a:r>
            <a:r>
              <a:rPr sz="1814" i="1" spc="-118" dirty="0">
                <a:latin typeface="Trebuchet MS"/>
                <a:cs typeface="Trebuchet MS"/>
              </a:rPr>
              <a:t>)</a:t>
            </a:r>
            <a:endParaRPr sz="1814" dirty="0">
              <a:latin typeface="Trebuchet MS"/>
              <a:cs typeface="Trebuchet MS"/>
            </a:endParaRPr>
          </a:p>
          <a:p>
            <a:pPr marL="11516">
              <a:spcBef>
                <a:spcPts val="598"/>
              </a:spcBef>
            </a:pPr>
            <a:r>
              <a:rPr sz="1451" spc="-408" dirty="0">
                <a:solidFill>
                  <a:srgbClr val="2DA2BF"/>
                </a:solidFill>
                <a:latin typeface="Arial"/>
                <a:cs typeface="Arial"/>
              </a:rPr>
              <a:t></a:t>
            </a:r>
            <a:r>
              <a:rPr sz="1451" spc="304" dirty="0">
                <a:solidFill>
                  <a:srgbClr val="2DA2BF"/>
                </a:solidFill>
                <a:latin typeface="Arial"/>
                <a:cs typeface="Arial"/>
              </a:rPr>
              <a:t> </a:t>
            </a:r>
            <a:r>
              <a:rPr lang="fr-FR" sz="2176" spc="-109" dirty="0" err="1">
                <a:latin typeface="Trebuchet MS"/>
                <a:cs typeface="Arial"/>
              </a:rPr>
              <a:t>R</a:t>
            </a:r>
            <a:r>
              <a:rPr sz="2176" spc="-109" dirty="0" smtClean="0">
                <a:latin typeface="Trebuchet MS"/>
                <a:cs typeface="Trebuchet MS"/>
              </a:rPr>
              <a:t>emplace</a:t>
            </a:r>
            <a:r>
              <a:rPr lang="fr-FR" sz="2176" spc="-109" dirty="0" smtClean="0">
                <a:latin typeface="Trebuchet MS"/>
                <a:cs typeface="Trebuchet MS"/>
              </a:rPr>
              <a:t> </a:t>
            </a:r>
            <a:r>
              <a:rPr sz="2176" spc="-127" dirty="0" smtClean="0">
                <a:latin typeface="Trebuchet MS"/>
                <a:cs typeface="Trebuchet MS"/>
              </a:rPr>
              <a:t>le</a:t>
            </a:r>
            <a:r>
              <a:rPr sz="2176" spc="-163" dirty="0" smtClean="0">
                <a:latin typeface="Trebuchet MS"/>
                <a:cs typeface="Trebuchet MS"/>
              </a:rPr>
              <a:t> </a:t>
            </a:r>
            <a:r>
              <a:rPr sz="2176" spc="-54" dirty="0">
                <a:latin typeface="Trebuchet MS"/>
                <a:cs typeface="Trebuchet MS"/>
              </a:rPr>
              <a:t>bus</a:t>
            </a:r>
            <a:r>
              <a:rPr sz="2176" spc="-163" dirty="0">
                <a:latin typeface="Trebuchet MS"/>
                <a:cs typeface="Trebuchet MS"/>
              </a:rPr>
              <a:t> </a:t>
            </a:r>
            <a:r>
              <a:rPr sz="2176" spc="-82" dirty="0" smtClean="0">
                <a:latin typeface="Trebuchet MS"/>
                <a:cs typeface="Trebuchet MS"/>
              </a:rPr>
              <a:t>AGP</a:t>
            </a:r>
            <a:r>
              <a:rPr sz="2176" spc="-100" dirty="0" smtClean="0">
                <a:latin typeface="Trebuchet MS"/>
                <a:cs typeface="Trebuchet MS"/>
              </a:rPr>
              <a:t>.</a:t>
            </a:r>
            <a:endParaRPr sz="2176" dirty="0">
              <a:latin typeface="Trebuchet MS"/>
              <a:cs typeface="Trebuchet MS"/>
            </a:endParaRPr>
          </a:p>
          <a:p>
            <a:pPr marL="11516">
              <a:spcBef>
                <a:spcPts val="521"/>
              </a:spcBef>
            </a:pPr>
            <a:r>
              <a:rPr sz="1451" spc="-408" dirty="0">
                <a:solidFill>
                  <a:srgbClr val="2DA2BF"/>
                </a:solidFill>
                <a:latin typeface="Arial"/>
                <a:cs typeface="Arial"/>
              </a:rPr>
              <a:t></a:t>
            </a:r>
            <a:r>
              <a:rPr sz="1451" spc="299" dirty="0">
                <a:solidFill>
                  <a:srgbClr val="2DA2BF"/>
                </a:solidFill>
                <a:latin typeface="Arial"/>
                <a:cs typeface="Arial"/>
              </a:rPr>
              <a:t> </a:t>
            </a:r>
            <a:r>
              <a:rPr sz="2176" spc="-95" dirty="0">
                <a:latin typeface="Trebuchet MS"/>
                <a:cs typeface="Trebuchet MS"/>
              </a:rPr>
              <a:t>Connecteurs </a:t>
            </a:r>
            <a:r>
              <a:rPr sz="2176" spc="-100" dirty="0">
                <a:latin typeface="Trebuchet MS"/>
                <a:cs typeface="Trebuchet MS"/>
              </a:rPr>
              <a:t>PCI </a:t>
            </a:r>
            <a:r>
              <a:rPr sz="2176" spc="-91" dirty="0">
                <a:latin typeface="Trebuchet MS"/>
                <a:cs typeface="Trebuchet MS"/>
              </a:rPr>
              <a:t>Express</a:t>
            </a:r>
            <a:r>
              <a:rPr sz="2176" spc="-308" dirty="0">
                <a:latin typeface="Trebuchet MS"/>
                <a:cs typeface="Trebuchet MS"/>
              </a:rPr>
              <a:t> </a:t>
            </a:r>
            <a:r>
              <a:rPr sz="2176" spc="-218" dirty="0">
                <a:latin typeface="Trebuchet MS"/>
                <a:cs typeface="Trebuchet MS"/>
              </a:rPr>
              <a:t>:</a:t>
            </a:r>
            <a:endParaRPr sz="2176" dirty="0">
              <a:latin typeface="Trebuchet MS"/>
              <a:cs typeface="Trebuchet MS"/>
            </a:endParaRPr>
          </a:p>
          <a:p>
            <a:pPr marL="475626" indent="-207294">
              <a:spcBef>
                <a:spcPts val="449"/>
              </a:spcBef>
              <a:buClr>
                <a:srgbClr val="2DA2BF"/>
              </a:buClr>
              <a:buFont typeface="Verdana"/>
              <a:buChar char="◦"/>
              <a:tabLst>
                <a:tab pos="475626" algn="l"/>
                <a:tab pos="476201" algn="l"/>
              </a:tabLst>
            </a:pPr>
            <a:r>
              <a:rPr sz="1814" spc="-82" dirty="0">
                <a:solidFill>
                  <a:srgbClr val="000065"/>
                </a:solidFill>
                <a:latin typeface="Trebuchet MS"/>
                <a:cs typeface="Trebuchet MS"/>
              </a:rPr>
              <a:t>incompatibles </a:t>
            </a:r>
            <a:r>
              <a:rPr sz="1814" spc="-109" dirty="0">
                <a:solidFill>
                  <a:srgbClr val="000065"/>
                </a:solidFill>
                <a:latin typeface="Trebuchet MS"/>
                <a:cs typeface="Trebuchet MS"/>
              </a:rPr>
              <a:t>avec </a:t>
            </a:r>
            <a:r>
              <a:rPr sz="1814" spc="-82" dirty="0">
                <a:solidFill>
                  <a:srgbClr val="000065"/>
                </a:solidFill>
                <a:latin typeface="Trebuchet MS"/>
                <a:cs typeface="Trebuchet MS"/>
              </a:rPr>
              <a:t>les </a:t>
            </a:r>
            <a:r>
              <a:rPr sz="1814" spc="-77" dirty="0">
                <a:solidFill>
                  <a:srgbClr val="000065"/>
                </a:solidFill>
                <a:latin typeface="Trebuchet MS"/>
                <a:cs typeface="Trebuchet MS"/>
              </a:rPr>
              <a:t>anciens </a:t>
            </a:r>
            <a:r>
              <a:rPr sz="1814" spc="-82" dirty="0">
                <a:solidFill>
                  <a:srgbClr val="000065"/>
                </a:solidFill>
                <a:latin typeface="Trebuchet MS"/>
                <a:cs typeface="Trebuchet MS"/>
              </a:rPr>
              <a:t>connecteurs</a:t>
            </a:r>
            <a:r>
              <a:rPr sz="1814" spc="-245" dirty="0">
                <a:solidFill>
                  <a:srgbClr val="000065"/>
                </a:solidFill>
                <a:latin typeface="Trebuchet MS"/>
                <a:cs typeface="Trebuchet MS"/>
              </a:rPr>
              <a:t> </a:t>
            </a:r>
            <a:r>
              <a:rPr sz="1814" spc="-82" dirty="0">
                <a:solidFill>
                  <a:srgbClr val="000065"/>
                </a:solidFill>
                <a:latin typeface="Trebuchet MS"/>
                <a:cs typeface="Trebuchet MS"/>
              </a:rPr>
              <a:t>PCI</a:t>
            </a:r>
            <a:endParaRPr sz="1814" dirty="0">
              <a:latin typeface="Trebuchet MS"/>
              <a:cs typeface="Trebuchet MS"/>
            </a:endParaRPr>
          </a:p>
          <a:p>
            <a:pPr marL="475626" indent="-207294">
              <a:spcBef>
                <a:spcPts val="435"/>
              </a:spcBef>
              <a:buClr>
                <a:srgbClr val="2DA2BF"/>
              </a:buClr>
              <a:buFont typeface="Verdana"/>
              <a:buChar char="◦"/>
              <a:tabLst>
                <a:tab pos="475626" algn="l"/>
                <a:tab pos="476201" algn="l"/>
              </a:tabLst>
            </a:pPr>
            <a:r>
              <a:rPr sz="1814" spc="-68" dirty="0">
                <a:solidFill>
                  <a:srgbClr val="000065"/>
                </a:solidFill>
                <a:latin typeface="Trebuchet MS"/>
                <a:cs typeface="Trebuchet MS"/>
              </a:rPr>
              <a:t>consommation </a:t>
            </a:r>
            <a:r>
              <a:rPr sz="1814" spc="-91" dirty="0">
                <a:solidFill>
                  <a:srgbClr val="000065"/>
                </a:solidFill>
                <a:latin typeface="Trebuchet MS"/>
                <a:cs typeface="Trebuchet MS"/>
              </a:rPr>
              <a:t>électrique </a:t>
            </a:r>
            <a:r>
              <a:rPr sz="1814" spc="-68" dirty="0">
                <a:solidFill>
                  <a:srgbClr val="000065"/>
                </a:solidFill>
                <a:latin typeface="Trebuchet MS"/>
                <a:cs typeface="Trebuchet MS"/>
              </a:rPr>
              <a:t>plus</a:t>
            </a:r>
            <a:r>
              <a:rPr sz="1814" spc="-208" dirty="0">
                <a:solidFill>
                  <a:srgbClr val="000065"/>
                </a:solidFill>
                <a:latin typeface="Trebuchet MS"/>
                <a:cs typeface="Trebuchet MS"/>
              </a:rPr>
              <a:t> </a:t>
            </a:r>
            <a:r>
              <a:rPr sz="1814" spc="-109" dirty="0">
                <a:solidFill>
                  <a:srgbClr val="000065"/>
                </a:solidFill>
                <a:latin typeface="Trebuchet MS"/>
                <a:cs typeface="Trebuchet MS"/>
              </a:rPr>
              <a:t>faible</a:t>
            </a:r>
            <a:endParaRPr sz="1814" dirty="0">
              <a:latin typeface="Trebuchet MS"/>
              <a:cs typeface="Trebuchet MS"/>
            </a:endParaRPr>
          </a:p>
          <a:p>
            <a:pPr marL="475626" indent="-207294">
              <a:spcBef>
                <a:spcPts val="435"/>
              </a:spcBef>
              <a:buClr>
                <a:srgbClr val="2DA2BF"/>
              </a:buClr>
              <a:buFont typeface="Verdana"/>
              <a:buChar char="◦"/>
              <a:tabLst>
                <a:tab pos="475626" algn="l"/>
                <a:tab pos="476201" algn="l"/>
              </a:tabLst>
            </a:pPr>
            <a:r>
              <a:rPr sz="1814" spc="-73" dirty="0">
                <a:solidFill>
                  <a:srgbClr val="000065"/>
                </a:solidFill>
                <a:latin typeface="Trebuchet MS"/>
                <a:cs typeface="Trebuchet MS"/>
              </a:rPr>
              <a:t>reconnaissables </a:t>
            </a:r>
            <a:r>
              <a:rPr sz="1814" spc="-95" dirty="0">
                <a:solidFill>
                  <a:srgbClr val="000065"/>
                </a:solidFill>
                <a:latin typeface="Trebuchet MS"/>
                <a:cs typeface="Trebuchet MS"/>
              </a:rPr>
              <a:t>grâce </a:t>
            </a:r>
            <a:r>
              <a:rPr sz="1814" spc="-86" dirty="0">
                <a:solidFill>
                  <a:srgbClr val="000065"/>
                </a:solidFill>
                <a:latin typeface="Trebuchet MS"/>
                <a:cs typeface="Trebuchet MS"/>
              </a:rPr>
              <a:t>à </a:t>
            </a:r>
            <a:r>
              <a:rPr sz="1814" spc="-103" dirty="0">
                <a:solidFill>
                  <a:srgbClr val="000065"/>
                </a:solidFill>
                <a:latin typeface="Trebuchet MS"/>
                <a:cs typeface="Trebuchet MS"/>
              </a:rPr>
              <a:t>la </a:t>
            </a:r>
            <a:r>
              <a:rPr sz="1814" spc="-77" dirty="0">
                <a:solidFill>
                  <a:srgbClr val="000065"/>
                </a:solidFill>
                <a:latin typeface="Trebuchet MS"/>
                <a:cs typeface="Trebuchet MS"/>
              </a:rPr>
              <a:t>couleur</a:t>
            </a:r>
            <a:r>
              <a:rPr sz="1814" spc="-277" dirty="0">
                <a:solidFill>
                  <a:srgbClr val="000065"/>
                </a:solidFill>
                <a:latin typeface="Trebuchet MS"/>
                <a:cs typeface="Trebuchet MS"/>
              </a:rPr>
              <a:t> </a:t>
            </a:r>
            <a:r>
              <a:rPr sz="1814" spc="-95" dirty="0">
                <a:solidFill>
                  <a:srgbClr val="000065"/>
                </a:solidFill>
                <a:latin typeface="Trebuchet MS"/>
                <a:cs typeface="Trebuchet MS"/>
              </a:rPr>
              <a:t>anthracite</a:t>
            </a:r>
            <a:endParaRPr sz="1814" dirty="0">
              <a:latin typeface="Trebuchet MS"/>
              <a:cs typeface="Trebuchet MS"/>
            </a:endParaRPr>
          </a:p>
          <a:p>
            <a:pPr marL="475626" marR="4607" indent="-207294">
              <a:lnSpc>
                <a:spcPts val="1741"/>
              </a:lnSpc>
              <a:spcBef>
                <a:spcPts val="857"/>
              </a:spcBef>
              <a:buClr>
                <a:srgbClr val="2DA2BF"/>
              </a:buClr>
              <a:buFont typeface="Verdana"/>
              <a:buChar char="◦"/>
              <a:tabLst>
                <a:tab pos="475626" algn="l"/>
                <a:tab pos="476201" algn="l"/>
              </a:tabLst>
            </a:pPr>
            <a:r>
              <a:rPr sz="1814" spc="-82" dirty="0">
                <a:solidFill>
                  <a:srgbClr val="000065"/>
                </a:solidFill>
                <a:latin typeface="Trebuchet MS"/>
                <a:cs typeface="Trebuchet MS"/>
              </a:rPr>
              <a:t>PCI</a:t>
            </a:r>
            <a:r>
              <a:rPr sz="1814" spc="-150" dirty="0">
                <a:solidFill>
                  <a:srgbClr val="000065"/>
                </a:solidFill>
                <a:latin typeface="Trebuchet MS"/>
                <a:cs typeface="Trebuchet MS"/>
              </a:rPr>
              <a:t> </a:t>
            </a:r>
            <a:r>
              <a:rPr sz="1814" spc="-77" dirty="0">
                <a:solidFill>
                  <a:srgbClr val="000065"/>
                </a:solidFill>
                <a:latin typeface="Trebuchet MS"/>
                <a:cs typeface="Trebuchet MS"/>
              </a:rPr>
              <a:t>Express</a:t>
            </a:r>
            <a:r>
              <a:rPr sz="1814" spc="-127" dirty="0">
                <a:solidFill>
                  <a:srgbClr val="000065"/>
                </a:solidFill>
                <a:latin typeface="Trebuchet MS"/>
                <a:cs typeface="Trebuchet MS"/>
              </a:rPr>
              <a:t> </a:t>
            </a:r>
            <a:r>
              <a:rPr sz="1814" spc="-54" dirty="0">
                <a:solidFill>
                  <a:srgbClr val="000065"/>
                </a:solidFill>
                <a:latin typeface="Trebuchet MS"/>
                <a:cs typeface="Trebuchet MS"/>
              </a:rPr>
              <a:t>1X</a:t>
            </a:r>
            <a:r>
              <a:rPr sz="1814" spc="-141" dirty="0">
                <a:solidFill>
                  <a:srgbClr val="000065"/>
                </a:solidFill>
                <a:latin typeface="Trebuchet MS"/>
                <a:cs typeface="Trebuchet MS"/>
              </a:rPr>
              <a:t> </a:t>
            </a:r>
            <a:r>
              <a:rPr sz="1814" spc="-181" dirty="0">
                <a:solidFill>
                  <a:srgbClr val="000065"/>
                </a:solidFill>
                <a:latin typeface="Trebuchet MS"/>
                <a:cs typeface="Trebuchet MS"/>
              </a:rPr>
              <a:t>:</a:t>
            </a:r>
            <a:r>
              <a:rPr sz="1814" spc="-141" dirty="0">
                <a:solidFill>
                  <a:srgbClr val="000065"/>
                </a:solidFill>
                <a:latin typeface="Trebuchet MS"/>
                <a:cs typeface="Trebuchet MS"/>
              </a:rPr>
              <a:t> </a:t>
            </a:r>
            <a:r>
              <a:rPr sz="1814" spc="-36" dirty="0">
                <a:solidFill>
                  <a:srgbClr val="000065"/>
                </a:solidFill>
                <a:latin typeface="Trebuchet MS"/>
                <a:cs typeface="Trebuchet MS"/>
              </a:rPr>
              <a:t>36</a:t>
            </a:r>
            <a:r>
              <a:rPr sz="1814" spc="-145" dirty="0">
                <a:solidFill>
                  <a:srgbClr val="000065"/>
                </a:solidFill>
                <a:latin typeface="Trebuchet MS"/>
                <a:cs typeface="Trebuchet MS"/>
              </a:rPr>
              <a:t> </a:t>
            </a:r>
            <a:r>
              <a:rPr sz="1814" spc="-91" dirty="0">
                <a:solidFill>
                  <a:srgbClr val="000065"/>
                </a:solidFill>
                <a:latin typeface="Trebuchet MS"/>
                <a:cs typeface="Trebuchet MS"/>
              </a:rPr>
              <a:t>connecteurs,</a:t>
            </a:r>
            <a:r>
              <a:rPr sz="1814" spc="-113" dirty="0">
                <a:solidFill>
                  <a:srgbClr val="000065"/>
                </a:solidFill>
                <a:latin typeface="Trebuchet MS"/>
                <a:cs typeface="Trebuchet MS"/>
              </a:rPr>
              <a:t> </a:t>
            </a:r>
            <a:r>
              <a:rPr sz="1814" spc="-63" dirty="0">
                <a:solidFill>
                  <a:srgbClr val="000065"/>
                </a:solidFill>
                <a:latin typeface="Trebuchet MS"/>
                <a:cs typeface="Trebuchet MS"/>
              </a:rPr>
              <a:t>usage</a:t>
            </a:r>
            <a:r>
              <a:rPr sz="1814" spc="-127" dirty="0">
                <a:solidFill>
                  <a:srgbClr val="000065"/>
                </a:solidFill>
                <a:latin typeface="Trebuchet MS"/>
                <a:cs typeface="Trebuchet MS"/>
              </a:rPr>
              <a:t> </a:t>
            </a:r>
            <a:r>
              <a:rPr sz="1814" spc="-63" dirty="0">
                <a:solidFill>
                  <a:srgbClr val="000065"/>
                </a:solidFill>
                <a:latin typeface="Trebuchet MS"/>
                <a:cs typeface="Trebuchet MS"/>
              </a:rPr>
              <a:t>d'entrées‐sorties</a:t>
            </a:r>
            <a:r>
              <a:rPr sz="1814" spc="-113" dirty="0">
                <a:solidFill>
                  <a:srgbClr val="000065"/>
                </a:solidFill>
                <a:latin typeface="Trebuchet MS"/>
                <a:cs typeface="Trebuchet MS"/>
              </a:rPr>
              <a:t> </a:t>
            </a:r>
            <a:r>
              <a:rPr sz="1814" spc="-86" dirty="0">
                <a:solidFill>
                  <a:srgbClr val="000065"/>
                </a:solidFill>
                <a:latin typeface="Trebuchet MS"/>
                <a:cs typeface="Trebuchet MS"/>
              </a:rPr>
              <a:t>à</a:t>
            </a:r>
            <a:r>
              <a:rPr sz="1814" spc="-136" dirty="0">
                <a:solidFill>
                  <a:srgbClr val="000065"/>
                </a:solidFill>
                <a:latin typeface="Trebuchet MS"/>
                <a:cs typeface="Trebuchet MS"/>
              </a:rPr>
              <a:t> </a:t>
            </a:r>
            <a:r>
              <a:rPr sz="1814" spc="-73" dirty="0">
                <a:solidFill>
                  <a:srgbClr val="000065"/>
                </a:solidFill>
                <a:latin typeface="Trebuchet MS"/>
                <a:cs typeface="Trebuchet MS"/>
              </a:rPr>
              <a:t>haut  </a:t>
            </a:r>
            <a:r>
              <a:rPr sz="1814" spc="-91" dirty="0">
                <a:solidFill>
                  <a:srgbClr val="000065"/>
                </a:solidFill>
                <a:latin typeface="Trebuchet MS"/>
                <a:cs typeface="Trebuchet MS"/>
              </a:rPr>
              <a:t>débit</a:t>
            </a:r>
            <a:endParaRPr sz="1814" dirty="0">
              <a:latin typeface="Trebuchet MS"/>
              <a:cs typeface="Trebuchet MS"/>
            </a:endParaRPr>
          </a:p>
          <a:p>
            <a:pPr marL="475626" indent="-207294">
              <a:spcBef>
                <a:spcPts val="449"/>
              </a:spcBef>
              <a:buClr>
                <a:srgbClr val="2DA2BF"/>
              </a:buClr>
              <a:buFont typeface="Verdana"/>
              <a:buChar char="◦"/>
              <a:tabLst>
                <a:tab pos="475626" algn="l"/>
                <a:tab pos="476201" algn="l"/>
              </a:tabLst>
            </a:pPr>
            <a:r>
              <a:rPr sz="1814" spc="-82" dirty="0">
                <a:solidFill>
                  <a:srgbClr val="000065"/>
                </a:solidFill>
                <a:latin typeface="Trebuchet MS"/>
                <a:cs typeface="Trebuchet MS"/>
              </a:rPr>
              <a:t>PCI</a:t>
            </a:r>
            <a:r>
              <a:rPr sz="1814" spc="-145" dirty="0">
                <a:solidFill>
                  <a:srgbClr val="000065"/>
                </a:solidFill>
                <a:latin typeface="Trebuchet MS"/>
                <a:cs typeface="Trebuchet MS"/>
              </a:rPr>
              <a:t> </a:t>
            </a:r>
            <a:r>
              <a:rPr sz="1814" spc="-77" dirty="0">
                <a:solidFill>
                  <a:srgbClr val="000065"/>
                </a:solidFill>
                <a:latin typeface="Trebuchet MS"/>
                <a:cs typeface="Trebuchet MS"/>
              </a:rPr>
              <a:t>Express</a:t>
            </a:r>
            <a:r>
              <a:rPr sz="1814" spc="-127" dirty="0">
                <a:solidFill>
                  <a:srgbClr val="000065"/>
                </a:solidFill>
                <a:latin typeface="Trebuchet MS"/>
                <a:cs typeface="Trebuchet MS"/>
              </a:rPr>
              <a:t> </a:t>
            </a:r>
            <a:r>
              <a:rPr sz="1814" spc="-54" dirty="0">
                <a:solidFill>
                  <a:srgbClr val="000065"/>
                </a:solidFill>
                <a:latin typeface="Trebuchet MS"/>
                <a:cs typeface="Trebuchet MS"/>
              </a:rPr>
              <a:t>4X</a:t>
            </a:r>
            <a:r>
              <a:rPr sz="1814" spc="-141" dirty="0">
                <a:solidFill>
                  <a:srgbClr val="000065"/>
                </a:solidFill>
                <a:latin typeface="Trebuchet MS"/>
                <a:cs typeface="Trebuchet MS"/>
              </a:rPr>
              <a:t> </a:t>
            </a:r>
            <a:r>
              <a:rPr sz="1814" spc="-109" dirty="0">
                <a:solidFill>
                  <a:srgbClr val="000065"/>
                </a:solidFill>
                <a:latin typeface="Trebuchet MS"/>
                <a:cs typeface="Trebuchet MS"/>
              </a:rPr>
              <a:t>et</a:t>
            </a:r>
            <a:r>
              <a:rPr sz="1814" spc="-131" dirty="0">
                <a:solidFill>
                  <a:srgbClr val="000065"/>
                </a:solidFill>
                <a:latin typeface="Trebuchet MS"/>
                <a:cs typeface="Trebuchet MS"/>
              </a:rPr>
              <a:t> </a:t>
            </a:r>
            <a:r>
              <a:rPr sz="1814" spc="-54" dirty="0">
                <a:solidFill>
                  <a:srgbClr val="000065"/>
                </a:solidFill>
                <a:latin typeface="Trebuchet MS"/>
                <a:cs typeface="Trebuchet MS"/>
              </a:rPr>
              <a:t>8X</a:t>
            </a:r>
            <a:r>
              <a:rPr sz="1814" spc="-141" dirty="0">
                <a:solidFill>
                  <a:srgbClr val="000065"/>
                </a:solidFill>
                <a:latin typeface="Trebuchet MS"/>
                <a:cs typeface="Trebuchet MS"/>
              </a:rPr>
              <a:t> </a:t>
            </a:r>
            <a:r>
              <a:rPr sz="1814" spc="-181" dirty="0">
                <a:solidFill>
                  <a:srgbClr val="000065"/>
                </a:solidFill>
                <a:latin typeface="Trebuchet MS"/>
                <a:cs typeface="Trebuchet MS"/>
              </a:rPr>
              <a:t>:</a:t>
            </a:r>
            <a:r>
              <a:rPr sz="1814" spc="-136" dirty="0">
                <a:solidFill>
                  <a:srgbClr val="000065"/>
                </a:solidFill>
                <a:latin typeface="Trebuchet MS"/>
                <a:cs typeface="Trebuchet MS"/>
              </a:rPr>
              <a:t> </a:t>
            </a:r>
            <a:r>
              <a:rPr sz="1814" spc="-36" dirty="0">
                <a:solidFill>
                  <a:srgbClr val="000065"/>
                </a:solidFill>
                <a:latin typeface="Trebuchet MS"/>
                <a:cs typeface="Trebuchet MS"/>
              </a:rPr>
              <a:t>64</a:t>
            </a:r>
            <a:r>
              <a:rPr sz="1814" spc="-141" dirty="0">
                <a:solidFill>
                  <a:srgbClr val="000065"/>
                </a:solidFill>
                <a:latin typeface="Trebuchet MS"/>
                <a:cs typeface="Trebuchet MS"/>
              </a:rPr>
              <a:t> </a:t>
            </a:r>
            <a:r>
              <a:rPr sz="1814" spc="-109" dirty="0">
                <a:solidFill>
                  <a:srgbClr val="000065"/>
                </a:solidFill>
                <a:latin typeface="Trebuchet MS"/>
                <a:cs typeface="Trebuchet MS"/>
              </a:rPr>
              <a:t>et</a:t>
            </a:r>
            <a:r>
              <a:rPr sz="1814" spc="-131" dirty="0">
                <a:solidFill>
                  <a:srgbClr val="000065"/>
                </a:solidFill>
                <a:latin typeface="Trebuchet MS"/>
                <a:cs typeface="Trebuchet MS"/>
              </a:rPr>
              <a:t> </a:t>
            </a:r>
            <a:r>
              <a:rPr sz="1814" spc="-36" dirty="0">
                <a:solidFill>
                  <a:srgbClr val="000065"/>
                </a:solidFill>
                <a:latin typeface="Trebuchet MS"/>
                <a:cs typeface="Trebuchet MS"/>
              </a:rPr>
              <a:t>98</a:t>
            </a:r>
            <a:r>
              <a:rPr sz="1814" spc="-141" dirty="0">
                <a:solidFill>
                  <a:srgbClr val="000065"/>
                </a:solidFill>
                <a:latin typeface="Trebuchet MS"/>
                <a:cs typeface="Trebuchet MS"/>
              </a:rPr>
              <a:t> </a:t>
            </a:r>
            <a:r>
              <a:rPr sz="1814" spc="-91" dirty="0">
                <a:solidFill>
                  <a:srgbClr val="000065"/>
                </a:solidFill>
                <a:latin typeface="Trebuchet MS"/>
                <a:cs typeface="Trebuchet MS"/>
              </a:rPr>
              <a:t>connecteurs,</a:t>
            </a:r>
            <a:r>
              <a:rPr sz="1814" spc="-113" dirty="0">
                <a:solidFill>
                  <a:srgbClr val="000065"/>
                </a:solidFill>
                <a:latin typeface="Trebuchet MS"/>
                <a:cs typeface="Trebuchet MS"/>
              </a:rPr>
              <a:t> </a:t>
            </a:r>
            <a:r>
              <a:rPr sz="1814" spc="-63" dirty="0">
                <a:solidFill>
                  <a:srgbClr val="000065"/>
                </a:solidFill>
                <a:latin typeface="Trebuchet MS"/>
                <a:cs typeface="Trebuchet MS"/>
              </a:rPr>
              <a:t>usage</a:t>
            </a:r>
            <a:r>
              <a:rPr sz="1814" spc="-122" dirty="0">
                <a:solidFill>
                  <a:srgbClr val="000065"/>
                </a:solidFill>
                <a:latin typeface="Trebuchet MS"/>
                <a:cs typeface="Trebuchet MS"/>
              </a:rPr>
              <a:t> </a:t>
            </a:r>
            <a:r>
              <a:rPr sz="1814" spc="-50" dirty="0">
                <a:solidFill>
                  <a:srgbClr val="000065"/>
                </a:solidFill>
                <a:latin typeface="Trebuchet MS"/>
                <a:cs typeface="Trebuchet MS"/>
              </a:rPr>
              <a:t>sur</a:t>
            </a:r>
            <a:r>
              <a:rPr sz="1814" spc="-131" dirty="0">
                <a:solidFill>
                  <a:srgbClr val="000065"/>
                </a:solidFill>
                <a:latin typeface="Trebuchet MS"/>
                <a:cs typeface="Trebuchet MS"/>
              </a:rPr>
              <a:t> </a:t>
            </a:r>
            <a:r>
              <a:rPr sz="1814" spc="-68" dirty="0">
                <a:solidFill>
                  <a:srgbClr val="000065"/>
                </a:solidFill>
                <a:latin typeface="Trebuchet MS"/>
                <a:cs typeface="Trebuchet MS"/>
              </a:rPr>
              <a:t>serveurs</a:t>
            </a:r>
            <a:endParaRPr sz="1814" dirty="0">
              <a:latin typeface="Trebuchet MS"/>
              <a:cs typeface="Trebuchet MS"/>
            </a:endParaRPr>
          </a:p>
          <a:p>
            <a:pPr marL="475626" marR="630521" indent="-207870">
              <a:lnSpc>
                <a:spcPts val="1741"/>
              </a:lnSpc>
              <a:spcBef>
                <a:spcPts val="857"/>
              </a:spcBef>
              <a:buClr>
                <a:srgbClr val="2DA2BF"/>
              </a:buClr>
              <a:buFont typeface="Verdana"/>
              <a:buChar char="◦"/>
              <a:tabLst>
                <a:tab pos="475050" algn="l"/>
                <a:tab pos="475626" algn="l"/>
              </a:tabLst>
            </a:pPr>
            <a:r>
              <a:rPr sz="1814" spc="-82" dirty="0">
                <a:solidFill>
                  <a:srgbClr val="000065"/>
                </a:solidFill>
                <a:latin typeface="Trebuchet MS"/>
                <a:cs typeface="Trebuchet MS"/>
              </a:rPr>
              <a:t>PCI</a:t>
            </a:r>
            <a:r>
              <a:rPr sz="1814" spc="-150" dirty="0">
                <a:solidFill>
                  <a:srgbClr val="000065"/>
                </a:solidFill>
                <a:latin typeface="Trebuchet MS"/>
                <a:cs typeface="Trebuchet MS"/>
              </a:rPr>
              <a:t> </a:t>
            </a:r>
            <a:r>
              <a:rPr sz="1814" spc="-77" dirty="0">
                <a:solidFill>
                  <a:srgbClr val="000065"/>
                </a:solidFill>
                <a:latin typeface="Trebuchet MS"/>
                <a:cs typeface="Trebuchet MS"/>
              </a:rPr>
              <a:t>Express</a:t>
            </a:r>
            <a:r>
              <a:rPr sz="1814" spc="-127" dirty="0">
                <a:solidFill>
                  <a:srgbClr val="000065"/>
                </a:solidFill>
                <a:latin typeface="Trebuchet MS"/>
                <a:cs typeface="Trebuchet MS"/>
              </a:rPr>
              <a:t> </a:t>
            </a:r>
            <a:r>
              <a:rPr sz="1814" spc="-45" dirty="0">
                <a:solidFill>
                  <a:srgbClr val="000065"/>
                </a:solidFill>
                <a:latin typeface="Trebuchet MS"/>
                <a:cs typeface="Trebuchet MS"/>
              </a:rPr>
              <a:t>16X</a:t>
            </a:r>
            <a:r>
              <a:rPr sz="1814" spc="-145" dirty="0">
                <a:solidFill>
                  <a:srgbClr val="000065"/>
                </a:solidFill>
                <a:latin typeface="Trebuchet MS"/>
                <a:cs typeface="Trebuchet MS"/>
              </a:rPr>
              <a:t> </a:t>
            </a:r>
            <a:r>
              <a:rPr sz="1814" spc="-181" dirty="0">
                <a:solidFill>
                  <a:srgbClr val="000065"/>
                </a:solidFill>
                <a:latin typeface="Trebuchet MS"/>
                <a:cs typeface="Trebuchet MS"/>
              </a:rPr>
              <a:t>:</a:t>
            </a:r>
            <a:r>
              <a:rPr sz="1814" spc="-141" dirty="0">
                <a:solidFill>
                  <a:srgbClr val="000065"/>
                </a:solidFill>
                <a:latin typeface="Trebuchet MS"/>
                <a:cs typeface="Trebuchet MS"/>
              </a:rPr>
              <a:t> </a:t>
            </a:r>
            <a:r>
              <a:rPr sz="1814" spc="-36" dirty="0">
                <a:solidFill>
                  <a:srgbClr val="000065"/>
                </a:solidFill>
                <a:latin typeface="Trebuchet MS"/>
                <a:cs typeface="Trebuchet MS"/>
              </a:rPr>
              <a:t>164</a:t>
            </a:r>
            <a:r>
              <a:rPr sz="1814" spc="-145" dirty="0">
                <a:solidFill>
                  <a:srgbClr val="000065"/>
                </a:solidFill>
                <a:latin typeface="Trebuchet MS"/>
                <a:cs typeface="Trebuchet MS"/>
              </a:rPr>
              <a:t> </a:t>
            </a:r>
            <a:r>
              <a:rPr sz="1814" spc="-91" dirty="0">
                <a:solidFill>
                  <a:srgbClr val="000065"/>
                </a:solidFill>
                <a:latin typeface="Trebuchet MS"/>
                <a:cs typeface="Trebuchet MS"/>
              </a:rPr>
              <a:t>connecteurs,</a:t>
            </a:r>
            <a:r>
              <a:rPr sz="1814" spc="-113" dirty="0">
                <a:solidFill>
                  <a:srgbClr val="000065"/>
                </a:solidFill>
                <a:latin typeface="Trebuchet MS"/>
                <a:cs typeface="Trebuchet MS"/>
              </a:rPr>
              <a:t> </a:t>
            </a:r>
            <a:r>
              <a:rPr sz="1814" spc="-36" dirty="0">
                <a:solidFill>
                  <a:srgbClr val="000065"/>
                </a:solidFill>
                <a:latin typeface="Trebuchet MS"/>
                <a:cs typeface="Trebuchet MS"/>
              </a:rPr>
              <a:t>89</a:t>
            </a:r>
            <a:r>
              <a:rPr sz="1814" spc="-150" dirty="0">
                <a:solidFill>
                  <a:srgbClr val="000065"/>
                </a:solidFill>
                <a:latin typeface="Trebuchet MS"/>
                <a:cs typeface="Trebuchet MS"/>
              </a:rPr>
              <a:t> </a:t>
            </a:r>
            <a:r>
              <a:rPr sz="1814" spc="-59" dirty="0">
                <a:solidFill>
                  <a:srgbClr val="000065"/>
                </a:solidFill>
                <a:latin typeface="Trebuchet MS"/>
                <a:cs typeface="Trebuchet MS"/>
              </a:rPr>
              <a:t>mm</a:t>
            </a:r>
            <a:r>
              <a:rPr sz="1814" spc="-127" dirty="0">
                <a:solidFill>
                  <a:srgbClr val="000065"/>
                </a:solidFill>
                <a:latin typeface="Trebuchet MS"/>
                <a:cs typeface="Trebuchet MS"/>
              </a:rPr>
              <a:t> </a:t>
            </a:r>
            <a:r>
              <a:rPr sz="1814" spc="-77" dirty="0">
                <a:solidFill>
                  <a:srgbClr val="000065"/>
                </a:solidFill>
                <a:latin typeface="Trebuchet MS"/>
                <a:cs typeface="Trebuchet MS"/>
              </a:rPr>
              <a:t>de</a:t>
            </a:r>
            <a:r>
              <a:rPr sz="1814" spc="-136" dirty="0">
                <a:solidFill>
                  <a:srgbClr val="000065"/>
                </a:solidFill>
                <a:latin typeface="Trebuchet MS"/>
                <a:cs typeface="Trebuchet MS"/>
              </a:rPr>
              <a:t> </a:t>
            </a:r>
            <a:r>
              <a:rPr sz="1814" spc="-63" dirty="0">
                <a:solidFill>
                  <a:srgbClr val="000065"/>
                </a:solidFill>
                <a:latin typeface="Trebuchet MS"/>
                <a:cs typeface="Trebuchet MS"/>
              </a:rPr>
              <a:t>long</a:t>
            </a:r>
            <a:r>
              <a:rPr sz="1814" spc="-141" dirty="0">
                <a:solidFill>
                  <a:srgbClr val="000065"/>
                </a:solidFill>
                <a:latin typeface="Trebuchet MS"/>
                <a:cs typeface="Trebuchet MS"/>
              </a:rPr>
              <a:t> </a:t>
            </a:r>
            <a:r>
              <a:rPr sz="1814" spc="-181" dirty="0">
                <a:solidFill>
                  <a:srgbClr val="000065"/>
                </a:solidFill>
                <a:latin typeface="Trebuchet MS"/>
                <a:cs typeface="Trebuchet MS"/>
              </a:rPr>
              <a:t>:</a:t>
            </a:r>
            <a:r>
              <a:rPr sz="1814" spc="-141" dirty="0">
                <a:solidFill>
                  <a:srgbClr val="000065"/>
                </a:solidFill>
                <a:latin typeface="Trebuchet MS"/>
                <a:cs typeface="Trebuchet MS"/>
              </a:rPr>
              <a:t> </a:t>
            </a:r>
            <a:r>
              <a:rPr sz="1814" spc="-73" dirty="0">
                <a:solidFill>
                  <a:srgbClr val="000065"/>
                </a:solidFill>
                <a:latin typeface="Trebuchet MS"/>
                <a:cs typeface="Trebuchet MS"/>
              </a:rPr>
              <a:t>port  graphique</a:t>
            </a:r>
            <a:endParaRPr sz="1814" dirty="0">
              <a:latin typeface="Trebuchet MS"/>
              <a:cs typeface="Trebuchet MS"/>
            </a:endParaRPr>
          </a:p>
        </p:txBody>
      </p:sp>
      <p:sp>
        <p:nvSpPr>
          <p:cNvPr id="9" name="object 9"/>
          <p:cNvSpPr/>
          <p:nvPr/>
        </p:nvSpPr>
        <p:spPr>
          <a:xfrm>
            <a:off x="9763514" y="4543918"/>
            <a:ext cx="1045455" cy="305414"/>
          </a:xfrm>
          <a:prstGeom prst="rect">
            <a:avLst/>
          </a:prstGeom>
          <a:blipFill>
            <a:blip r:embed="rId6" cstate="print"/>
            <a:stretch>
              <a:fillRect/>
            </a:stretch>
          </a:blipFill>
        </p:spPr>
        <p:txBody>
          <a:bodyPr wrap="square" lIns="0" tIns="0" rIns="0" bIns="0" rtlCol="0"/>
          <a:lstStyle/>
          <a:p>
            <a:endParaRPr sz="1632"/>
          </a:p>
        </p:txBody>
      </p:sp>
      <p:sp>
        <p:nvSpPr>
          <p:cNvPr id="10" name="object 10"/>
          <p:cNvSpPr/>
          <p:nvPr/>
        </p:nvSpPr>
        <p:spPr>
          <a:xfrm>
            <a:off x="9322668" y="5105543"/>
            <a:ext cx="1503577" cy="305414"/>
          </a:xfrm>
          <a:prstGeom prst="rect">
            <a:avLst/>
          </a:prstGeom>
          <a:blipFill>
            <a:blip r:embed="rId7" cstate="print"/>
            <a:stretch>
              <a:fillRect/>
            </a:stretch>
          </a:blipFill>
        </p:spPr>
        <p:txBody>
          <a:bodyPr wrap="square" lIns="0" tIns="0" rIns="0" bIns="0" rtlCol="0"/>
          <a:lstStyle/>
          <a:p>
            <a:endParaRPr sz="1632"/>
          </a:p>
        </p:txBody>
      </p:sp>
      <p:sp>
        <p:nvSpPr>
          <p:cNvPr id="11" name="object 11"/>
          <p:cNvSpPr/>
          <p:nvPr/>
        </p:nvSpPr>
        <p:spPr>
          <a:xfrm>
            <a:off x="8086201" y="5819875"/>
            <a:ext cx="2912490" cy="269482"/>
          </a:xfrm>
          <a:prstGeom prst="rect">
            <a:avLst/>
          </a:prstGeom>
          <a:blipFill>
            <a:blip r:embed="rId8" cstate="print"/>
            <a:stretch>
              <a:fillRect/>
            </a:stretch>
          </a:blipFill>
        </p:spPr>
        <p:txBody>
          <a:bodyPr wrap="square" lIns="0" tIns="0" rIns="0" bIns="0" rtlCol="0"/>
          <a:lstStyle/>
          <a:p>
            <a:endParaRPr sz="1632"/>
          </a:p>
        </p:txBody>
      </p:sp>
      <p:sp>
        <p:nvSpPr>
          <p:cNvPr id="12" name="object 12"/>
          <p:cNvSpPr txBox="1">
            <a:spLocks noGrp="1"/>
          </p:cNvSpPr>
          <p:nvPr>
            <p:ph type="sldNum" sz="quarter" idx="4294967295"/>
          </p:nvPr>
        </p:nvSpPr>
        <p:spPr>
          <a:xfrm>
            <a:off x="1247607" y="0"/>
            <a:ext cx="0" cy="564257"/>
          </a:xfrm>
          <a:prstGeom prst="rect">
            <a:avLst/>
          </a:prstGeom>
        </p:spPr>
        <p:txBody>
          <a:bodyPr vert="horz" wrap="square" lIns="0" tIns="0" rIns="0" bIns="0" rtlCol="0">
            <a:spAutoFit/>
          </a:bodyPr>
          <a:lstStyle/>
          <a:p>
            <a:pPr marL="23033">
              <a:lnSpc>
                <a:spcPts val="1084"/>
              </a:lnSpc>
            </a:pPr>
            <a:fld id="{81D60167-4931-47E6-BA6A-407CBD079E47}" type="slidenum">
              <a:rPr dirty="0"/>
              <a:pPr marL="23033">
                <a:lnSpc>
                  <a:spcPts val="1084"/>
                </a:lnSpc>
              </a:pPr>
              <a:t>22</a:t>
            </a:fld>
            <a:endParaRPr dirty="0"/>
          </a:p>
        </p:txBody>
      </p:sp>
    </p:spTree>
    <p:extLst>
      <p:ext uri="{BB962C8B-B14F-4D97-AF65-F5344CB8AC3E}">
        <p14:creationId xmlns:p14="http://schemas.microsoft.com/office/powerpoint/2010/main" val="35660466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227" y="1981682"/>
            <a:ext cx="6198460" cy="4775603"/>
          </a:xfrm>
          <a:prstGeom prst="rect">
            <a:avLst/>
          </a:prstGeom>
        </p:spPr>
      </p:pic>
      <p:sp>
        <p:nvSpPr>
          <p:cNvPr id="2" name="object 2"/>
          <p:cNvSpPr/>
          <p:nvPr/>
        </p:nvSpPr>
        <p:spPr>
          <a:xfrm>
            <a:off x="2412489" y="5713507"/>
            <a:ext cx="4416526" cy="821804"/>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4"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5" cstate="print"/>
            <a:stretch>
              <a:fillRect/>
            </a:stretch>
          </a:blipFill>
        </p:spPr>
        <p:txBody>
          <a:bodyPr wrap="square" lIns="0" tIns="0" rIns="0" bIns="0" rtlCol="0"/>
          <a:lstStyle/>
          <a:p>
            <a:endParaRPr sz="1632"/>
          </a:p>
        </p:txBody>
      </p:sp>
      <p:sp>
        <p:nvSpPr>
          <p:cNvPr id="6" name="object 6"/>
          <p:cNvSpPr txBox="1"/>
          <p:nvPr/>
        </p:nvSpPr>
        <p:spPr>
          <a:xfrm>
            <a:off x="1210671" y="1298755"/>
            <a:ext cx="7433243" cy="2542506"/>
          </a:xfrm>
          <a:prstGeom prst="rect">
            <a:avLst/>
          </a:prstGeom>
        </p:spPr>
        <p:txBody>
          <a:bodyPr vert="horz" wrap="square" lIns="0" tIns="44338" rIns="0" bIns="0" rtlCol="0">
            <a:spAutoFit/>
          </a:bodyPr>
          <a:lstStyle/>
          <a:p>
            <a:pPr marL="361614"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Les deux principaux fabricant de GPU (</a:t>
            </a:r>
            <a:r>
              <a:rPr lang="fr-FR" sz="2176" spc="-32" dirty="0" err="1">
                <a:solidFill>
                  <a:srgbClr val="000065"/>
                </a:solidFill>
                <a:latin typeface="Trebuchet MS"/>
                <a:cs typeface="Trebuchet MS"/>
              </a:rPr>
              <a:t>Graphic</a:t>
            </a:r>
            <a:r>
              <a:rPr lang="fr-FR" sz="2176" spc="-32" dirty="0">
                <a:solidFill>
                  <a:srgbClr val="000065"/>
                </a:solidFill>
                <a:latin typeface="Trebuchet MS"/>
                <a:cs typeface="Trebuchet MS"/>
              </a:rPr>
              <a:t> </a:t>
            </a:r>
            <a:r>
              <a:rPr lang="fr-FR" sz="2176" spc="-32" dirty="0" err="1">
                <a:solidFill>
                  <a:srgbClr val="000065"/>
                </a:solidFill>
                <a:latin typeface="Trebuchet MS"/>
                <a:cs typeface="Trebuchet MS"/>
              </a:rPr>
              <a:t>Processing</a:t>
            </a:r>
            <a:r>
              <a:rPr lang="fr-FR" sz="2176" spc="-32" dirty="0">
                <a:solidFill>
                  <a:srgbClr val="000065"/>
                </a:solidFill>
                <a:latin typeface="Trebuchet MS"/>
                <a:cs typeface="Trebuchet MS"/>
              </a:rPr>
              <a:t> Unit) </a:t>
            </a:r>
            <a:r>
              <a:rPr lang="fr-FR" sz="2176" spc="-32" dirty="0" smtClean="0">
                <a:solidFill>
                  <a:srgbClr val="000065"/>
                </a:solidFill>
                <a:latin typeface="Trebuchet MS"/>
                <a:cs typeface="Trebuchet MS"/>
              </a:rPr>
              <a:t>sont </a:t>
            </a:r>
            <a:r>
              <a:rPr lang="fr-FR" sz="2176" spc="-32" dirty="0">
                <a:solidFill>
                  <a:srgbClr val="000065"/>
                </a:solidFill>
                <a:latin typeface="Trebuchet MS"/>
                <a:cs typeface="Trebuchet MS"/>
              </a:rPr>
              <a:t>AMD et NVIDIA.</a:t>
            </a:r>
          </a:p>
          <a:p>
            <a:pPr marL="361614"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Les principales caractéristiques d'une carte graphique sont:</a:t>
            </a:r>
          </a:p>
          <a:p>
            <a:pPr marL="818814" lvl="1"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Le bus qu'elles utilisent </a:t>
            </a:r>
          </a:p>
          <a:p>
            <a:pPr marL="818814" lvl="1"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La mémoire intégrée </a:t>
            </a:r>
          </a:p>
          <a:p>
            <a:pPr marL="818814" lvl="1"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Le processeur graphique </a:t>
            </a:r>
          </a:p>
        </p:txBody>
      </p:sp>
      <p:sp>
        <p:nvSpPr>
          <p:cNvPr id="9" name="ZoneTexte 8"/>
          <p:cNvSpPr txBox="1"/>
          <p:nvPr/>
        </p:nvSpPr>
        <p:spPr>
          <a:xfrm>
            <a:off x="2151675" y="571115"/>
            <a:ext cx="7672647" cy="646331"/>
          </a:xfrm>
          <a:prstGeom prst="rect">
            <a:avLst/>
          </a:prstGeom>
          <a:noFill/>
        </p:spPr>
        <p:txBody>
          <a:bodyPr wrap="square" rtlCol="0">
            <a:spAutoFit/>
          </a:bodyPr>
          <a:lstStyle/>
          <a:p>
            <a:r>
              <a:rPr lang="fr-FR" sz="3600" b="1" dirty="0" smtClean="0"/>
              <a:t>CARTE GRAPHIQUE</a:t>
            </a:r>
            <a:endParaRPr lang="fr-FR" sz="3600" b="1" dirty="0"/>
          </a:p>
        </p:txBody>
      </p:sp>
    </p:spTree>
    <p:extLst>
      <p:ext uri="{BB962C8B-B14F-4D97-AF65-F5344CB8AC3E}">
        <p14:creationId xmlns:p14="http://schemas.microsoft.com/office/powerpoint/2010/main" val="30027854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5346"/>
            <a:ext cx="4621877" cy="3466408"/>
          </a:xfrm>
          <a:prstGeom prst="rect">
            <a:avLst/>
          </a:prstGeom>
        </p:spPr>
      </p:pic>
      <p:sp>
        <p:nvSpPr>
          <p:cNvPr id="2" name="object 2"/>
          <p:cNvSpPr/>
          <p:nvPr/>
        </p:nvSpPr>
        <p:spPr>
          <a:xfrm>
            <a:off x="2412489" y="5713507"/>
            <a:ext cx="4416526" cy="821804"/>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4"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5" cstate="print"/>
            <a:stretch>
              <a:fillRect/>
            </a:stretch>
          </a:blipFill>
        </p:spPr>
        <p:txBody>
          <a:bodyPr wrap="square" lIns="0" tIns="0" rIns="0" bIns="0" rtlCol="0"/>
          <a:lstStyle/>
          <a:p>
            <a:endParaRPr sz="1632"/>
          </a:p>
        </p:txBody>
      </p:sp>
      <p:sp>
        <p:nvSpPr>
          <p:cNvPr id="6" name="object 6"/>
          <p:cNvSpPr txBox="1"/>
          <p:nvPr/>
        </p:nvSpPr>
        <p:spPr>
          <a:xfrm>
            <a:off x="3753398" y="226001"/>
            <a:ext cx="7433243" cy="5632967"/>
          </a:xfrm>
          <a:prstGeom prst="rect">
            <a:avLst/>
          </a:prstGeom>
        </p:spPr>
        <p:txBody>
          <a:bodyPr vert="horz" wrap="square" lIns="0" tIns="44338" rIns="0" bIns="0" rtlCol="0">
            <a:spAutoFit/>
          </a:bodyPr>
          <a:lstStyle/>
          <a:p>
            <a:pPr marL="361614"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Le bus : PCI-Express 16x ( Pour les anciennes configurations AGP ou PCI)</a:t>
            </a:r>
          </a:p>
          <a:p>
            <a:pPr marL="361614" indent="-350097">
              <a:spcBef>
                <a:spcPts val="349"/>
              </a:spcBef>
              <a:buClr>
                <a:srgbClr val="2DA2BF"/>
              </a:buClr>
              <a:buSzPct val="68750"/>
              <a:buFont typeface="Wingdings"/>
              <a:buChar char=""/>
              <a:tabLst>
                <a:tab pos="361614" algn="l"/>
                <a:tab pos="362190" algn="l"/>
              </a:tabLst>
            </a:pPr>
            <a:endParaRPr lang="fr-FR" sz="2176" spc="-32" dirty="0">
              <a:solidFill>
                <a:srgbClr val="000065"/>
              </a:solidFill>
              <a:latin typeface="Trebuchet MS"/>
              <a:cs typeface="Trebuchet MS"/>
            </a:endParaRPr>
          </a:p>
          <a:p>
            <a:pPr marL="361614"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Les cartes graphiques embarquent une certaine quantité de mémoire vive intégré dont les rôles sont :</a:t>
            </a:r>
          </a:p>
          <a:p>
            <a:pPr marL="818814" lvl="1"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Dans un premier temps, il fallait qu'elles soient capables d'afficher des résolutions de plus en plus grandes et un nombre de couleurs croissant. Depuis l'arrivée de la 3D, cette mémoire a largement pour rôle de stocker des textures et d'utiliser des fonctions d'affichage</a:t>
            </a:r>
          </a:p>
          <a:p>
            <a:pPr marL="361614" indent="-350097">
              <a:spcBef>
                <a:spcPts val="349"/>
              </a:spcBef>
              <a:buClr>
                <a:srgbClr val="2DA2BF"/>
              </a:buClr>
              <a:buSzPct val="68750"/>
              <a:buFont typeface="Wingdings"/>
              <a:buChar char=""/>
              <a:tabLst>
                <a:tab pos="361614" algn="l"/>
                <a:tab pos="362190" algn="l"/>
              </a:tabLst>
            </a:pPr>
            <a:endParaRPr lang="fr-FR" sz="2176" spc="-32" dirty="0">
              <a:solidFill>
                <a:srgbClr val="000065"/>
              </a:solidFill>
              <a:latin typeface="Trebuchet MS"/>
              <a:cs typeface="Trebuchet MS"/>
            </a:endParaRPr>
          </a:p>
          <a:p>
            <a:pPr marL="361614"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Le processeur graphique : </a:t>
            </a:r>
          </a:p>
          <a:p>
            <a:pPr marL="818814" lvl="1" indent="-350097">
              <a:spcBef>
                <a:spcPts val="349"/>
              </a:spcBef>
              <a:buClr>
                <a:srgbClr val="2DA2BF"/>
              </a:buClr>
              <a:buSzPct val="68750"/>
              <a:buFont typeface="Wingdings"/>
              <a:buChar char=""/>
              <a:tabLst>
                <a:tab pos="361614" algn="l"/>
                <a:tab pos="362190" algn="l"/>
              </a:tabLst>
            </a:pPr>
            <a:r>
              <a:rPr lang="fr-FR" sz="2176" spc="-32" dirty="0">
                <a:solidFill>
                  <a:srgbClr val="000065"/>
                </a:solidFill>
                <a:latin typeface="Trebuchet MS"/>
                <a:cs typeface="Trebuchet MS"/>
              </a:rPr>
              <a:t>Ces processeurs sont spécialisés dans le traitement d'informations graphiques (instructions concernant la 3D, par exemple)</a:t>
            </a:r>
          </a:p>
        </p:txBody>
      </p:sp>
    </p:spTree>
    <p:extLst>
      <p:ext uri="{BB962C8B-B14F-4D97-AF65-F5344CB8AC3E}">
        <p14:creationId xmlns:p14="http://schemas.microsoft.com/office/powerpoint/2010/main" val="26296481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4"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5" cstate="print"/>
            <a:stretch>
              <a:fillRect/>
            </a:stretch>
          </a:blipFill>
        </p:spPr>
        <p:txBody>
          <a:bodyPr wrap="square" lIns="0" tIns="0" rIns="0" bIns="0" rtlCol="0"/>
          <a:lstStyle/>
          <a:p>
            <a:endParaRPr sz="1632"/>
          </a:p>
        </p:txBody>
      </p:sp>
      <p:sp>
        <p:nvSpPr>
          <p:cNvPr id="6" name="object 6"/>
          <p:cNvSpPr/>
          <p:nvPr/>
        </p:nvSpPr>
        <p:spPr>
          <a:xfrm>
            <a:off x="2063177" y="399333"/>
            <a:ext cx="4202616" cy="324497"/>
          </a:xfrm>
          <a:prstGeom prst="rect">
            <a:avLst/>
          </a:prstGeom>
          <a:blipFill>
            <a:blip r:embed="rId6" cstate="print"/>
            <a:stretch>
              <a:fillRect/>
            </a:stretch>
          </a:blipFill>
        </p:spPr>
        <p:txBody>
          <a:bodyPr wrap="square" lIns="0" tIns="0" rIns="0" bIns="0" rtlCol="0"/>
          <a:lstStyle/>
          <a:p>
            <a:endParaRPr sz="1632"/>
          </a:p>
        </p:txBody>
      </p:sp>
      <p:sp>
        <p:nvSpPr>
          <p:cNvPr id="7" name="object 7"/>
          <p:cNvSpPr txBox="1"/>
          <p:nvPr/>
        </p:nvSpPr>
        <p:spPr>
          <a:xfrm>
            <a:off x="2120440" y="1025647"/>
            <a:ext cx="7942266" cy="3843879"/>
          </a:xfrm>
          <a:prstGeom prst="rect">
            <a:avLst/>
          </a:prstGeom>
        </p:spPr>
        <p:txBody>
          <a:bodyPr vert="horz" wrap="square" lIns="0" tIns="9213" rIns="0" bIns="0" rtlCol="0">
            <a:spAutoFit/>
          </a:bodyPr>
          <a:lstStyle/>
          <a:p>
            <a:pPr marL="243571" marR="423226" indent="-232630">
              <a:lnSpc>
                <a:spcPts val="2739"/>
              </a:lnSpc>
              <a:spcBef>
                <a:spcPts val="73"/>
              </a:spcBef>
            </a:pPr>
            <a:r>
              <a:rPr sz="1451" spc="-408" dirty="0">
                <a:solidFill>
                  <a:srgbClr val="2DA2BF"/>
                </a:solidFill>
                <a:latin typeface="Arial"/>
                <a:cs typeface="Arial"/>
              </a:rPr>
              <a:t></a:t>
            </a:r>
            <a:r>
              <a:rPr sz="1451" spc="308" dirty="0">
                <a:solidFill>
                  <a:srgbClr val="2DA2BF"/>
                </a:solidFill>
                <a:latin typeface="Arial"/>
                <a:cs typeface="Arial"/>
              </a:rPr>
              <a:t> </a:t>
            </a:r>
            <a:r>
              <a:rPr sz="2176" spc="-103" dirty="0">
                <a:latin typeface="Trebuchet MS"/>
                <a:cs typeface="Trebuchet MS"/>
              </a:rPr>
              <a:t>Serial </a:t>
            </a:r>
            <a:r>
              <a:rPr sz="2176" spc="-199" dirty="0">
                <a:latin typeface="Trebuchet MS"/>
                <a:cs typeface="Trebuchet MS"/>
              </a:rPr>
              <a:t>ATA </a:t>
            </a:r>
            <a:r>
              <a:rPr sz="2176" spc="-218" dirty="0">
                <a:latin typeface="Trebuchet MS"/>
                <a:cs typeface="Trebuchet MS"/>
              </a:rPr>
              <a:t>: </a:t>
            </a:r>
            <a:r>
              <a:rPr sz="2176" spc="-118" dirty="0">
                <a:latin typeface="Trebuchet MS"/>
                <a:cs typeface="Trebuchet MS"/>
              </a:rPr>
              <a:t>architecture </a:t>
            </a:r>
            <a:r>
              <a:rPr sz="2176" spc="-122" dirty="0">
                <a:latin typeface="Trebuchet MS"/>
                <a:cs typeface="Trebuchet MS"/>
              </a:rPr>
              <a:t>série, </a:t>
            </a:r>
            <a:r>
              <a:rPr sz="2176" spc="-127" dirty="0">
                <a:latin typeface="Trebuchet MS"/>
                <a:cs typeface="Trebuchet MS"/>
              </a:rPr>
              <a:t>le </a:t>
            </a:r>
            <a:r>
              <a:rPr sz="2176" spc="-168" dirty="0">
                <a:latin typeface="Trebuchet MS"/>
                <a:cs typeface="Trebuchet MS"/>
              </a:rPr>
              <a:t>SATA </a:t>
            </a:r>
            <a:r>
              <a:rPr sz="2176" spc="-95" dirty="0">
                <a:latin typeface="Trebuchet MS"/>
                <a:cs typeface="Trebuchet MS"/>
              </a:rPr>
              <a:t>encapsule </a:t>
            </a:r>
            <a:r>
              <a:rPr sz="2176" spc="-86" dirty="0">
                <a:latin typeface="Trebuchet MS"/>
                <a:cs typeface="Trebuchet MS"/>
              </a:rPr>
              <a:t>plusieurs </a:t>
            </a:r>
            <a:r>
              <a:rPr sz="2176" spc="-95" dirty="0">
                <a:latin typeface="Trebuchet MS"/>
                <a:cs typeface="Trebuchet MS"/>
              </a:rPr>
              <a:t>bits</a:t>
            </a:r>
            <a:r>
              <a:rPr sz="2176" spc="-376" dirty="0">
                <a:latin typeface="Trebuchet MS"/>
                <a:cs typeface="Trebuchet MS"/>
              </a:rPr>
              <a:t> </a:t>
            </a:r>
            <a:r>
              <a:rPr sz="2176" spc="-95" dirty="0">
                <a:latin typeface="Trebuchet MS"/>
                <a:cs typeface="Trebuchet MS"/>
              </a:rPr>
              <a:t>de  </a:t>
            </a:r>
            <a:r>
              <a:rPr sz="2176" spc="-68" dirty="0">
                <a:latin typeface="Trebuchet MS"/>
                <a:cs typeface="Trebuchet MS"/>
              </a:rPr>
              <a:t>données</a:t>
            </a:r>
            <a:r>
              <a:rPr sz="2176" spc="-150" dirty="0">
                <a:latin typeface="Trebuchet MS"/>
                <a:cs typeface="Trebuchet MS"/>
              </a:rPr>
              <a:t> </a:t>
            </a:r>
            <a:r>
              <a:rPr sz="2176" spc="-68" dirty="0">
                <a:latin typeface="Trebuchet MS"/>
                <a:cs typeface="Trebuchet MS"/>
              </a:rPr>
              <a:t>dans</a:t>
            </a:r>
            <a:r>
              <a:rPr sz="2176" spc="-168" dirty="0">
                <a:latin typeface="Trebuchet MS"/>
                <a:cs typeface="Trebuchet MS"/>
              </a:rPr>
              <a:t> </a:t>
            </a:r>
            <a:r>
              <a:rPr sz="2176" spc="-50" dirty="0">
                <a:latin typeface="Trebuchet MS"/>
                <a:cs typeface="Trebuchet MS"/>
              </a:rPr>
              <a:t>un</a:t>
            </a:r>
            <a:r>
              <a:rPr sz="2176" spc="-163" dirty="0">
                <a:latin typeface="Trebuchet MS"/>
                <a:cs typeface="Trebuchet MS"/>
              </a:rPr>
              <a:t> </a:t>
            </a:r>
            <a:r>
              <a:rPr sz="2176" spc="-95" dirty="0">
                <a:latin typeface="Trebuchet MS"/>
                <a:cs typeface="Trebuchet MS"/>
              </a:rPr>
              <a:t>paquet</a:t>
            </a:r>
            <a:r>
              <a:rPr sz="2176" spc="-159" dirty="0">
                <a:latin typeface="Trebuchet MS"/>
                <a:cs typeface="Trebuchet MS"/>
              </a:rPr>
              <a:t> </a:t>
            </a:r>
            <a:r>
              <a:rPr sz="2176" spc="-127" dirty="0">
                <a:latin typeface="Trebuchet MS"/>
                <a:cs typeface="Trebuchet MS"/>
              </a:rPr>
              <a:t>et</a:t>
            </a:r>
            <a:r>
              <a:rPr sz="2176" spc="-163" dirty="0">
                <a:latin typeface="Trebuchet MS"/>
                <a:cs typeface="Trebuchet MS"/>
              </a:rPr>
              <a:t> </a:t>
            </a:r>
            <a:r>
              <a:rPr sz="2176" spc="-127" dirty="0">
                <a:latin typeface="Trebuchet MS"/>
                <a:cs typeface="Trebuchet MS"/>
              </a:rPr>
              <a:t>le</a:t>
            </a:r>
            <a:r>
              <a:rPr sz="2176" spc="-168" dirty="0">
                <a:latin typeface="Trebuchet MS"/>
                <a:cs typeface="Trebuchet MS"/>
              </a:rPr>
              <a:t> </a:t>
            </a:r>
            <a:r>
              <a:rPr sz="2176" spc="-100" dirty="0">
                <a:latin typeface="Trebuchet MS"/>
                <a:cs typeface="Trebuchet MS"/>
              </a:rPr>
              <a:t>transmet</a:t>
            </a:r>
            <a:r>
              <a:rPr sz="2176" spc="-168" dirty="0">
                <a:latin typeface="Trebuchet MS"/>
                <a:cs typeface="Trebuchet MS"/>
              </a:rPr>
              <a:t> </a:t>
            </a:r>
            <a:r>
              <a:rPr sz="2176" spc="-103" dirty="0">
                <a:latin typeface="Trebuchet MS"/>
                <a:cs typeface="Trebuchet MS"/>
              </a:rPr>
              <a:t>à</a:t>
            </a:r>
            <a:r>
              <a:rPr sz="2176" spc="-172" dirty="0">
                <a:latin typeface="Trebuchet MS"/>
                <a:cs typeface="Trebuchet MS"/>
              </a:rPr>
              <a:t> </a:t>
            </a:r>
            <a:r>
              <a:rPr sz="2176" spc="-91" dirty="0">
                <a:latin typeface="Trebuchet MS"/>
                <a:cs typeface="Trebuchet MS"/>
              </a:rPr>
              <a:t>grande</a:t>
            </a:r>
            <a:r>
              <a:rPr sz="2176" spc="-159" dirty="0">
                <a:latin typeface="Trebuchet MS"/>
                <a:cs typeface="Trebuchet MS"/>
              </a:rPr>
              <a:t> </a:t>
            </a:r>
            <a:r>
              <a:rPr sz="2176" spc="-95" dirty="0">
                <a:latin typeface="Trebuchet MS"/>
                <a:cs typeface="Trebuchet MS"/>
              </a:rPr>
              <a:t>vitesse</a:t>
            </a:r>
            <a:endParaRPr sz="2176">
              <a:latin typeface="Trebuchet MS"/>
              <a:cs typeface="Trebuchet MS"/>
            </a:endParaRPr>
          </a:p>
          <a:p>
            <a:pPr marL="243571" marR="384646" indent="-232630">
              <a:lnSpc>
                <a:spcPct val="105000"/>
              </a:lnSpc>
              <a:spcBef>
                <a:spcPts val="807"/>
              </a:spcBef>
            </a:pPr>
            <a:r>
              <a:rPr sz="1451" spc="-408" dirty="0">
                <a:solidFill>
                  <a:srgbClr val="2DA2BF"/>
                </a:solidFill>
                <a:latin typeface="Arial"/>
                <a:cs typeface="Arial"/>
              </a:rPr>
              <a:t></a:t>
            </a:r>
            <a:r>
              <a:rPr sz="1451" spc="304" dirty="0">
                <a:solidFill>
                  <a:srgbClr val="2DA2BF"/>
                </a:solidFill>
                <a:latin typeface="Arial"/>
                <a:cs typeface="Arial"/>
              </a:rPr>
              <a:t> </a:t>
            </a:r>
            <a:r>
              <a:rPr sz="2176" spc="-68" dirty="0">
                <a:latin typeface="Trebuchet MS"/>
                <a:cs typeface="Trebuchet MS"/>
              </a:rPr>
              <a:t>C'est</a:t>
            </a:r>
            <a:r>
              <a:rPr sz="2176" spc="-163" dirty="0">
                <a:latin typeface="Trebuchet MS"/>
                <a:cs typeface="Trebuchet MS"/>
              </a:rPr>
              <a:t> </a:t>
            </a:r>
            <a:r>
              <a:rPr sz="2176" spc="-73" dirty="0">
                <a:latin typeface="Trebuchet MS"/>
                <a:cs typeface="Trebuchet MS"/>
              </a:rPr>
              <a:t>une</a:t>
            </a:r>
            <a:r>
              <a:rPr sz="2176" spc="-159" dirty="0">
                <a:latin typeface="Trebuchet MS"/>
                <a:cs typeface="Trebuchet MS"/>
              </a:rPr>
              <a:t> </a:t>
            </a:r>
            <a:r>
              <a:rPr sz="2176" spc="-127" dirty="0">
                <a:latin typeface="Trebuchet MS"/>
                <a:cs typeface="Trebuchet MS"/>
              </a:rPr>
              <a:t>interface</a:t>
            </a:r>
            <a:r>
              <a:rPr sz="2176" spc="-159" dirty="0">
                <a:latin typeface="Trebuchet MS"/>
                <a:cs typeface="Trebuchet MS"/>
              </a:rPr>
              <a:t> </a:t>
            </a:r>
            <a:r>
              <a:rPr sz="2176" spc="-59" dirty="0">
                <a:latin typeface="Trebuchet MS"/>
                <a:cs typeface="Trebuchet MS"/>
              </a:rPr>
              <a:t>pour</a:t>
            </a:r>
            <a:r>
              <a:rPr sz="2176" spc="-159" dirty="0">
                <a:latin typeface="Trebuchet MS"/>
                <a:cs typeface="Trebuchet MS"/>
              </a:rPr>
              <a:t> </a:t>
            </a:r>
            <a:r>
              <a:rPr sz="2176" spc="-77" dirty="0">
                <a:latin typeface="Trebuchet MS"/>
                <a:cs typeface="Trebuchet MS"/>
              </a:rPr>
              <a:t>disque</a:t>
            </a:r>
            <a:r>
              <a:rPr sz="2176" spc="-159" dirty="0">
                <a:latin typeface="Trebuchet MS"/>
                <a:cs typeface="Trebuchet MS"/>
              </a:rPr>
              <a:t> </a:t>
            </a:r>
            <a:r>
              <a:rPr sz="2176" spc="-73" dirty="0">
                <a:latin typeface="Trebuchet MS"/>
                <a:cs typeface="Trebuchet MS"/>
              </a:rPr>
              <a:t>dur</a:t>
            </a:r>
            <a:r>
              <a:rPr sz="2176" spc="-159" dirty="0">
                <a:latin typeface="Trebuchet MS"/>
                <a:cs typeface="Trebuchet MS"/>
              </a:rPr>
              <a:t> </a:t>
            </a:r>
            <a:r>
              <a:rPr sz="2176" spc="-95" dirty="0">
                <a:latin typeface="Trebuchet MS"/>
                <a:cs typeface="Trebuchet MS"/>
              </a:rPr>
              <a:t>conçue</a:t>
            </a:r>
            <a:r>
              <a:rPr sz="2176" spc="-159" dirty="0">
                <a:latin typeface="Trebuchet MS"/>
                <a:cs typeface="Trebuchet MS"/>
              </a:rPr>
              <a:t> </a:t>
            </a:r>
            <a:r>
              <a:rPr sz="2176" spc="-59" dirty="0">
                <a:latin typeface="Trebuchet MS"/>
                <a:cs typeface="Trebuchet MS"/>
              </a:rPr>
              <a:t>pour</a:t>
            </a:r>
            <a:r>
              <a:rPr sz="2176" spc="-163" dirty="0">
                <a:latin typeface="Trebuchet MS"/>
                <a:cs typeface="Trebuchet MS"/>
              </a:rPr>
              <a:t> </a:t>
            </a:r>
            <a:r>
              <a:rPr sz="2176" spc="-109" dirty="0">
                <a:latin typeface="Trebuchet MS"/>
                <a:cs typeface="Trebuchet MS"/>
              </a:rPr>
              <a:t>remplacer</a:t>
            </a:r>
            <a:r>
              <a:rPr sz="2176" spc="-168" dirty="0">
                <a:latin typeface="Trebuchet MS"/>
                <a:cs typeface="Trebuchet MS"/>
              </a:rPr>
              <a:t> </a:t>
            </a:r>
            <a:r>
              <a:rPr sz="2176" spc="-41" dirty="0">
                <a:latin typeface="Trebuchet MS"/>
                <a:cs typeface="Trebuchet MS"/>
              </a:rPr>
              <a:t>l'IDE</a:t>
            </a:r>
            <a:r>
              <a:rPr sz="2176" spc="-168" dirty="0">
                <a:latin typeface="Trebuchet MS"/>
                <a:cs typeface="Trebuchet MS"/>
              </a:rPr>
              <a:t> </a:t>
            </a:r>
            <a:r>
              <a:rPr sz="2176" spc="-218" dirty="0">
                <a:latin typeface="Trebuchet MS"/>
                <a:cs typeface="Trebuchet MS"/>
              </a:rPr>
              <a:t>:  </a:t>
            </a:r>
            <a:r>
              <a:rPr sz="2176" spc="-91" dirty="0">
                <a:latin typeface="Trebuchet MS"/>
                <a:cs typeface="Trebuchet MS"/>
              </a:rPr>
              <a:t>augmentation </a:t>
            </a:r>
            <a:r>
              <a:rPr sz="2176" spc="-63" dirty="0">
                <a:latin typeface="Trebuchet MS"/>
                <a:cs typeface="Trebuchet MS"/>
              </a:rPr>
              <a:t>du </a:t>
            </a:r>
            <a:r>
              <a:rPr sz="2176" spc="-118" dirty="0">
                <a:latin typeface="Trebuchet MS"/>
                <a:cs typeface="Trebuchet MS"/>
              </a:rPr>
              <a:t>taux </a:t>
            </a:r>
            <a:r>
              <a:rPr sz="2176" spc="-91" dirty="0">
                <a:latin typeface="Trebuchet MS"/>
                <a:cs typeface="Trebuchet MS"/>
              </a:rPr>
              <a:t>de</a:t>
            </a:r>
            <a:r>
              <a:rPr sz="2176" spc="-416" dirty="0">
                <a:latin typeface="Trebuchet MS"/>
                <a:cs typeface="Trebuchet MS"/>
              </a:rPr>
              <a:t> </a:t>
            </a:r>
            <a:r>
              <a:rPr sz="2176" spc="-113" dirty="0">
                <a:latin typeface="Trebuchet MS"/>
                <a:cs typeface="Trebuchet MS"/>
              </a:rPr>
              <a:t>transfert</a:t>
            </a:r>
            <a:endParaRPr sz="2176">
              <a:latin typeface="Trebuchet MS"/>
              <a:cs typeface="Trebuchet MS"/>
            </a:endParaRPr>
          </a:p>
          <a:p>
            <a:pPr marL="243571" marR="2630337">
              <a:lnSpc>
                <a:spcPct val="105000"/>
              </a:lnSpc>
            </a:pPr>
            <a:r>
              <a:rPr sz="2176" spc="-109" dirty="0">
                <a:latin typeface="Trebuchet MS"/>
                <a:cs typeface="Trebuchet MS"/>
              </a:rPr>
              <a:t>Sata</a:t>
            </a:r>
            <a:r>
              <a:rPr sz="2176" spc="-181" dirty="0">
                <a:latin typeface="Trebuchet MS"/>
                <a:cs typeface="Trebuchet MS"/>
              </a:rPr>
              <a:t> </a:t>
            </a:r>
            <a:r>
              <a:rPr sz="2176" spc="-59" dirty="0">
                <a:latin typeface="Trebuchet MS"/>
                <a:cs typeface="Trebuchet MS"/>
              </a:rPr>
              <a:t>I</a:t>
            </a:r>
            <a:r>
              <a:rPr sz="2176" spc="-172" dirty="0">
                <a:latin typeface="Trebuchet MS"/>
                <a:cs typeface="Trebuchet MS"/>
              </a:rPr>
              <a:t> </a:t>
            </a:r>
            <a:r>
              <a:rPr sz="2176" spc="-218" dirty="0">
                <a:latin typeface="Trebuchet MS"/>
                <a:cs typeface="Trebuchet MS"/>
              </a:rPr>
              <a:t>:</a:t>
            </a:r>
            <a:r>
              <a:rPr sz="2176" spc="-181" dirty="0">
                <a:latin typeface="Trebuchet MS"/>
                <a:cs typeface="Trebuchet MS"/>
              </a:rPr>
              <a:t> </a:t>
            </a:r>
            <a:r>
              <a:rPr sz="2176" spc="-41" dirty="0">
                <a:latin typeface="Trebuchet MS"/>
                <a:cs typeface="Trebuchet MS"/>
              </a:rPr>
              <a:t>150</a:t>
            </a:r>
            <a:r>
              <a:rPr sz="2176" spc="-185" dirty="0">
                <a:latin typeface="Trebuchet MS"/>
                <a:cs typeface="Trebuchet MS"/>
              </a:rPr>
              <a:t> </a:t>
            </a:r>
            <a:r>
              <a:rPr sz="2176" spc="145" dirty="0">
                <a:latin typeface="Trebuchet MS"/>
                <a:cs typeface="Trebuchet MS"/>
              </a:rPr>
              <a:t>Mo</a:t>
            </a:r>
            <a:r>
              <a:rPr sz="2176" spc="-177" dirty="0">
                <a:latin typeface="Trebuchet MS"/>
                <a:cs typeface="Trebuchet MS"/>
              </a:rPr>
              <a:t> </a:t>
            </a:r>
            <a:r>
              <a:rPr sz="2176" spc="-258" dirty="0">
                <a:latin typeface="Trebuchet MS"/>
                <a:cs typeface="Trebuchet MS"/>
              </a:rPr>
              <a:t>,</a:t>
            </a:r>
            <a:r>
              <a:rPr sz="2176" spc="-172" dirty="0">
                <a:latin typeface="Trebuchet MS"/>
                <a:cs typeface="Trebuchet MS"/>
              </a:rPr>
              <a:t> </a:t>
            </a:r>
            <a:r>
              <a:rPr sz="2176" spc="-109" dirty="0">
                <a:latin typeface="Trebuchet MS"/>
                <a:cs typeface="Trebuchet MS"/>
              </a:rPr>
              <a:t>Sata</a:t>
            </a:r>
            <a:r>
              <a:rPr sz="2176" spc="-177" dirty="0">
                <a:latin typeface="Trebuchet MS"/>
                <a:cs typeface="Trebuchet MS"/>
              </a:rPr>
              <a:t> </a:t>
            </a:r>
            <a:r>
              <a:rPr sz="2176" spc="-59" dirty="0">
                <a:latin typeface="Trebuchet MS"/>
                <a:cs typeface="Trebuchet MS"/>
              </a:rPr>
              <a:t>II</a:t>
            </a:r>
            <a:r>
              <a:rPr sz="2176" spc="-177" dirty="0">
                <a:latin typeface="Trebuchet MS"/>
                <a:cs typeface="Trebuchet MS"/>
              </a:rPr>
              <a:t> </a:t>
            </a:r>
            <a:r>
              <a:rPr sz="2176" spc="-41" dirty="0">
                <a:latin typeface="Trebuchet MS"/>
                <a:cs typeface="Trebuchet MS"/>
              </a:rPr>
              <a:t>300</a:t>
            </a:r>
            <a:r>
              <a:rPr sz="2176" spc="-185" dirty="0">
                <a:latin typeface="Trebuchet MS"/>
                <a:cs typeface="Trebuchet MS"/>
              </a:rPr>
              <a:t> </a:t>
            </a:r>
            <a:r>
              <a:rPr sz="2176" spc="-23" dirty="0">
                <a:latin typeface="Trebuchet MS"/>
                <a:cs typeface="Trebuchet MS"/>
              </a:rPr>
              <a:t>Mo/s</a:t>
            </a:r>
            <a:r>
              <a:rPr sz="2176" spc="-185" dirty="0">
                <a:latin typeface="Trebuchet MS"/>
                <a:cs typeface="Trebuchet MS"/>
              </a:rPr>
              <a:t> </a:t>
            </a:r>
            <a:r>
              <a:rPr sz="2176" spc="-100" dirty="0">
                <a:latin typeface="Trebuchet MS"/>
                <a:cs typeface="Trebuchet MS"/>
              </a:rPr>
              <a:t>…</a:t>
            </a:r>
            <a:r>
              <a:rPr sz="2176" spc="-163" dirty="0">
                <a:latin typeface="Trebuchet MS"/>
                <a:cs typeface="Trebuchet MS"/>
              </a:rPr>
              <a:t> </a:t>
            </a:r>
            <a:r>
              <a:rPr sz="2176" spc="-41" dirty="0">
                <a:latin typeface="Trebuchet MS"/>
                <a:cs typeface="Trebuchet MS"/>
              </a:rPr>
              <a:t>600</a:t>
            </a:r>
            <a:r>
              <a:rPr sz="2176" spc="-185" dirty="0">
                <a:latin typeface="Trebuchet MS"/>
                <a:cs typeface="Trebuchet MS"/>
              </a:rPr>
              <a:t> </a:t>
            </a:r>
            <a:r>
              <a:rPr sz="2176" spc="-23" dirty="0">
                <a:latin typeface="Trebuchet MS"/>
                <a:cs typeface="Trebuchet MS"/>
              </a:rPr>
              <a:t>Mo/s  </a:t>
            </a:r>
            <a:r>
              <a:rPr sz="2176" spc="-59" dirty="0">
                <a:latin typeface="Trebuchet MS"/>
                <a:cs typeface="Trebuchet MS"/>
              </a:rPr>
              <a:t>pour </a:t>
            </a:r>
            <a:r>
              <a:rPr sz="2176" spc="-168" dirty="0">
                <a:latin typeface="Trebuchet MS"/>
                <a:cs typeface="Trebuchet MS"/>
              </a:rPr>
              <a:t>SATA</a:t>
            </a:r>
            <a:r>
              <a:rPr sz="2176" spc="-281" dirty="0">
                <a:latin typeface="Trebuchet MS"/>
                <a:cs typeface="Trebuchet MS"/>
              </a:rPr>
              <a:t> </a:t>
            </a:r>
            <a:r>
              <a:rPr sz="2176" spc="-59" dirty="0">
                <a:latin typeface="Trebuchet MS"/>
                <a:cs typeface="Trebuchet MS"/>
              </a:rPr>
              <a:t>III</a:t>
            </a:r>
            <a:endParaRPr sz="2176">
              <a:latin typeface="Trebuchet MS"/>
              <a:cs typeface="Trebuchet MS"/>
            </a:endParaRPr>
          </a:p>
          <a:p>
            <a:pPr marL="11516">
              <a:spcBef>
                <a:spcPts val="1047"/>
              </a:spcBef>
            </a:pPr>
            <a:r>
              <a:rPr sz="1451" spc="-408" dirty="0">
                <a:solidFill>
                  <a:srgbClr val="2DA2BF"/>
                </a:solidFill>
                <a:latin typeface="Arial"/>
                <a:cs typeface="Arial"/>
              </a:rPr>
              <a:t></a:t>
            </a:r>
            <a:r>
              <a:rPr sz="1451" spc="299" dirty="0">
                <a:solidFill>
                  <a:srgbClr val="2DA2BF"/>
                </a:solidFill>
                <a:latin typeface="Arial"/>
                <a:cs typeface="Arial"/>
              </a:rPr>
              <a:t> </a:t>
            </a:r>
            <a:r>
              <a:rPr sz="2176" spc="-100" dirty="0">
                <a:latin typeface="Trebuchet MS"/>
                <a:cs typeface="Trebuchet MS"/>
              </a:rPr>
              <a:t>Système </a:t>
            </a:r>
            <a:r>
              <a:rPr sz="2176" spc="-77" dirty="0">
                <a:latin typeface="Trebuchet MS"/>
                <a:cs typeface="Trebuchet MS"/>
              </a:rPr>
              <a:t>Hot </a:t>
            </a:r>
            <a:r>
              <a:rPr sz="2176" spc="-91" dirty="0">
                <a:latin typeface="Trebuchet MS"/>
                <a:cs typeface="Trebuchet MS"/>
              </a:rPr>
              <a:t>Plug </a:t>
            </a:r>
            <a:r>
              <a:rPr sz="2176" spc="-218" dirty="0">
                <a:latin typeface="Trebuchet MS"/>
                <a:cs typeface="Trebuchet MS"/>
              </a:rPr>
              <a:t>: </a:t>
            </a:r>
            <a:r>
              <a:rPr sz="2176" spc="-95" dirty="0">
                <a:latin typeface="Trebuchet MS"/>
                <a:cs typeface="Trebuchet MS"/>
              </a:rPr>
              <a:t>branchement </a:t>
            </a:r>
            <a:r>
              <a:rPr sz="2176" spc="-103" dirty="0">
                <a:latin typeface="Trebuchet MS"/>
                <a:cs typeface="Trebuchet MS"/>
              </a:rPr>
              <a:t>à</a:t>
            </a:r>
            <a:r>
              <a:rPr sz="2176" spc="-439" dirty="0">
                <a:latin typeface="Trebuchet MS"/>
                <a:cs typeface="Trebuchet MS"/>
              </a:rPr>
              <a:t> </a:t>
            </a:r>
            <a:r>
              <a:rPr sz="2176" spc="-86" dirty="0">
                <a:latin typeface="Trebuchet MS"/>
                <a:cs typeface="Trebuchet MS"/>
              </a:rPr>
              <a:t>chaud</a:t>
            </a:r>
            <a:endParaRPr sz="2176">
              <a:latin typeface="Trebuchet MS"/>
              <a:cs typeface="Trebuchet MS"/>
            </a:endParaRPr>
          </a:p>
          <a:p>
            <a:pPr marL="243571" marR="4607" indent="-232630">
              <a:lnSpc>
                <a:spcPct val="105000"/>
              </a:lnSpc>
              <a:spcBef>
                <a:spcPts val="911"/>
              </a:spcBef>
            </a:pPr>
            <a:r>
              <a:rPr sz="1451" spc="-408" dirty="0">
                <a:solidFill>
                  <a:srgbClr val="2DA2BF"/>
                </a:solidFill>
                <a:latin typeface="Arial"/>
                <a:cs typeface="Arial"/>
              </a:rPr>
              <a:t></a:t>
            </a:r>
            <a:r>
              <a:rPr sz="1451" spc="304" dirty="0">
                <a:solidFill>
                  <a:srgbClr val="2DA2BF"/>
                </a:solidFill>
                <a:latin typeface="Arial"/>
                <a:cs typeface="Arial"/>
              </a:rPr>
              <a:t> </a:t>
            </a:r>
            <a:r>
              <a:rPr sz="2176" spc="-103" dirty="0">
                <a:latin typeface="Trebuchet MS"/>
                <a:cs typeface="Trebuchet MS"/>
              </a:rPr>
              <a:t>Serial </a:t>
            </a:r>
            <a:r>
              <a:rPr sz="2176" spc="-199" dirty="0">
                <a:latin typeface="Trebuchet MS"/>
                <a:cs typeface="Trebuchet MS"/>
              </a:rPr>
              <a:t>ATA </a:t>
            </a:r>
            <a:r>
              <a:rPr sz="2176" spc="-103" dirty="0">
                <a:latin typeface="Trebuchet MS"/>
                <a:cs typeface="Trebuchet MS"/>
              </a:rPr>
              <a:t>a </a:t>
            </a:r>
            <a:r>
              <a:rPr sz="2176" spc="-95" dirty="0">
                <a:latin typeface="Trebuchet MS"/>
                <a:cs typeface="Trebuchet MS"/>
              </a:rPr>
              <a:t>supplanté </a:t>
            </a:r>
            <a:r>
              <a:rPr sz="2176" spc="-103" dirty="0">
                <a:latin typeface="Trebuchet MS"/>
                <a:cs typeface="Trebuchet MS"/>
              </a:rPr>
              <a:t>l'interface </a:t>
            </a:r>
            <a:r>
              <a:rPr sz="2176" spc="-122" dirty="0">
                <a:latin typeface="Trebuchet MS"/>
                <a:cs typeface="Trebuchet MS"/>
              </a:rPr>
              <a:t>parallèle </a:t>
            </a:r>
            <a:r>
              <a:rPr sz="2176" spc="-109" dirty="0">
                <a:latin typeface="Trebuchet MS"/>
                <a:cs typeface="Trebuchet MS"/>
              </a:rPr>
              <a:t>Ultra </a:t>
            </a:r>
            <a:r>
              <a:rPr sz="2176" spc="-199" dirty="0">
                <a:latin typeface="Trebuchet MS"/>
                <a:cs typeface="Trebuchet MS"/>
              </a:rPr>
              <a:t>ATA </a:t>
            </a:r>
            <a:r>
              <a:rPr sz="2176" spc="-63" dirty="0">
                <a:latin typeface="Trebuchet MS"/>
                <a:cs typeface="Trebuchet MS"/>
              </a:rPr>
              <a:t>(133 </a:t>
            </a:r>
            <a:r>
              <a:rPr sz="2176" spc="-45" dirty="0">
                <a:latin typeface="Trebuchet MS"/>
                <a:cs typeface="Trebuchet MS"/>
              </a:rPr>
              <a:t>Mo/s) </a:t>
            </a:r>
            <a:r>
              <a:rPr sz="2176" spc="-136" dirty="0">
                <a:latin typeface="Trebuchet MS"/>
                <a:cs typeface="Trebuchet MS"/>
              </a:rPr>
              <a:t>et  </a:t>
            </a:r>
            <a:r>
              <a:rPr sz="2176" spc="-45" dirty="0">
                <a:latin typeface="Trebuchet MS"/>
                <a:cs typeface="Trebuchet MS"/>
              </a:rPr>
              <a:t>s'impose</a:t>
            </a:r>
            <a:r>
              <a:rPr sz="2176" spc="-172" dirty="0">
                <a:latin typeface="Trebuchet MS"/>
                <a:cs typeface="Trebuchet MS"/>
              </a:rPr>
              <a:t> </a:t>
            </a:r>
            <a:r>
              <a:rPr sz="2176" spc="-59" dirty="0">
                <a:latin typeface="Trebuchet MS"/>
                <a:cs typeface="Trebuchet MS"/>
              </a:rPr>
              <a:t>sur</a:t>
            </a:r>
            <a:r>
              <a:rPr sz="2176" spc="-163" dirty="0">
                <a:latin typeface="Trebuchet MS"/>
                <a:cs typeface="Trebuchet MS"/>
              </a:rPr>
              <a:t> </a:t>
            </a:r>
            <a:r>
              <a:rPr sz="2176" spc="-95" dirty="0">
                <a:latin typeface="Trebuchet MS"/>
                <a:cs typeface="Trebuchet MS"/>
              </a:rPr>
              <a:t>les</a:t>
            </a:r>
            <a:r>
              <a:rPr sz="2176" spc="-168" dirty="0">
                <a:latin typeface="Trebuchet MS"/>
                <a:cs typeface="Trebuchet MS"/>
              </a:rPr>
              <a:t> </a:t>
            </a:r>
            <a:r>
              <a:rPr sz="2176" spc="-163" dirty="0">
                <a:latin typeface="Trebuchet MS"/>
                <a:cs typeface="Trebuchet MS"/>
              </a:rPr>
              <a:t>PC.</a:t>
            </a:r>
            <a:r>
              <a:rPr sz="2176" spc="-181" dirty="0">
                <a:latin typeface="Trebuchet MS"/>
                <a:cs typeface="Trebuchet MS"/>
              </a:rPr>
              <a:t> </a:t>
            </a:r>
            <a:r>
              <a:rPr sz="2176" spc="-127" dirty="0">
                <a:latin typeface="Trebuchet MS"/>
                <a:cs typeface="Trebuchet MS"/>
              </a:rPr>
              <a:t>Elle</a:t>
            </a:r>
            <a:r>
              <a:rPr sz="2176" spc="-168" dirty="0">
                <a:latin typeface="Trebuchet MS"/>
                <a:cs typeface="Trebuchet MS"/>
              </a:rPr>
              <a:t> </a:t>
            </a:r>
            <a:r>
              <a:rPr sz="2176" spc="-100" dirty="0">
                <a:latin typeface="Trebuchet MS"/>
                <a:cs typeface="Trebuchet MS"/>
              </a:rPr>
              <a:t>concurrence</a:t>
            </a:r>
            <a:r>
              <a:rPr sz="2176" spc="-154" dirty="0">
                <a:latin typeface="Trebuchet MS"/>
                <a:cs typeface="Trebuchet MS"/>
              </a:rPr>
              <a:t> </a:t>
            </a:r>
            <a:r>
              <a:rPr sz="2176" spc="-109" dirty="0">
                <a:latin typeface="Trebuchet MS"/>
                <a:cs typeface="Trebuchet MS"/>
              </a:rPr>
              <a:t>Ultra</a:t>
            </a:r>
            <a:r>
              <a:rPr sz="2176" spc="-181" dirty="0">
                <a:latin typeface="Trebuchet MS"/>
                <a:cs typeface="Trebuchet MS"/>
              </a:rPr>
              <a:t> </a:t>
            </a:r>
            <a:r>
              <a:rPr sz="2176" spc="-77" dirty="0">
                <a:latin typeface="Trebuchet MS"/>
                <a:cs typeface="Trebuchet MS"/>
              </a:rPr>
              <a:t>SCSI</a:t>
            </a:r>
            <a:r>
              <a:rPr sz="2176" spc="-177" dirty="0">
                <a:latin typeface="Trebuchet MS"/>
                <a:cs typeface="Trebuchet MS"/>
              </a:rPr>
              <a:t> </a:t>
            </a:r>
            <a:r>
              <a:rPr sz="2176" spc="-59" dirty="0">
                <a:latin typeface="Trebuchet MS"/>
                <a:cs typeface="Trebuchet MS"/>
              </a:rPr>
              <a:t>pour</a:t>
            </a:r>
            <a:r>
              <a:rPr sz="2176" spc="-168" dirty="0">
                <a:latin typeface="Trebuchet MS"/>
                <a:cs typeface="Trebuchet MS"/>
              </a:rPr>
              <a:t> </a:t>
            </a:r>
            <a:r>
              <a:rPr sz="2176" spc="-95" dirty="0">
                <a:latin typeface="Trebuchet MS"/>
                <a:cs typeface="Trebuchet MS"/>
              </a:rPr>
              <a:t>les</a:t>
            </a:r>
            <a:r>
              <a:rPr sz="2176" spc="-163" dirty="0">
                <a:latin typeface="Trebuchet MS"/>
                <a:cs typeface="Trebuchet MS"/>
              </a:rPr>
              <a:t> </a:t>
            </a:r>
            <a:r>
              <a:rPr sz="2176" spc="-82" dirty="0">
                <a:latin typeface="Trebuchet MS"/>
                <a:cs typeface="Trebuchet MS"/>
              </a:rPr>
              <a:t>serveurs</a:t>
            </a:r>
            <a:r>
              <a:rPr sz="2176" spc="-150" dirty="0">
                <a:latin typeface="Trebuchet MS"/>
                <a:cs typeface="Trebuchet MS"/>
              </a:rPr>
              <a:t> </a:t>
            </a:r>
            <a:r>
              <a:rPr sz="2176" spc="-73" dirty="0">
                <a:latin typeface="Trebuchet MS"/>
                <a:cs typeface="Trebuchet MS"/>
              </a:rPr>
              <a:t>bas  </a:t>
            </a:r>
            <a:r>
              <a:rPr sz="2176" spc="-91" dirty="0">
                <a:latin typeface="Trebuchet MS"/>
                <a:cs typeface="Trebuchet MS"/>
              </a:rPr>
              <a:t>de</a:t>
            </a:r>
            <a:r>
              <a:rPr sz="2176" spc="-168" dirty="0">
                <a:latin typeface="Trebuchet MS"/>
                <a:cs typeface="Trebuchet MS"/>
              </a:rPr>
              <a:t> </a:t>
            </a:r>
            <a:r>
              <a:rPr sz="2176" spc="-118" dirty="0">
                <a:latin typeface="Trebuchet MS"/>
                <a:cs typeface="Trebuchet MS"/>
              </a:rPr>
              <a:t>gamme.</a:t>
            </a:r>
            <a:endParaRPr sz="2176">
              <a:latin typeface="Trebuchet MS"/>
              <a:cs typeface="Trebuchet MS"/>
            </a:endParaRPr>
          </a:p>
        </p:txBody>
      </p:sp>
      <p:sp>
        <p:nvSpPr>
          <p:cNvPr id="8" name="object 8"/>
          <p:cNvSpPr/>
          <p:nvPr/>
        </p:nvSpPr>
        <p:spPr>
          <a:xfrm>
            <a:off x="8578135" y="2381126"/>
            <a:ext cx="1187798" cy="1017816"/>
          </a:xfrm>
          <a:prstGeom prst="rect">
            <a:avLst/>
          </a:prstGeom>
          <a:blipFill>
            <a:blip r:embed="rId7" cstate="print"/>
            <a:stretch>
              <a:fillRect/>
            </a:stretch>
          </a:blipFill>
        </p:spPr>
        <p:txBody>
          <a:bodyPr wrap="square" lIns="0" tIns="0" rIns="0" bIns="0" rtlCol="0"/>
          <a:lstStyle/>
          <a:p>
            <a:endParaRPr sz="1632"/>
          </a:p>
        </p:txBody>
      </p:sp>
      <p:graphicFrame>
        <p:nvGraphicFramePr>
          <p:cNvPr id="9" name="object 9"/>
          <p:cNvGraphicFramePr>
            <a:graphicFrameLocks noGrp="1"/>
          </p:cNvGraphicFramePr>
          <p:nvPr>
            <p:extLst>
              <p:ext uri="{D42A27DB-BD31-4B8C-83A1-F6EECF244321}">
                <p14:modId xmlns:p14="http://schemas.microsoft.com/office/powerpoint/2010/main" val="3916153246"/>
              </p:ext>
            </p:extLst>
          </p:nvPr>
        </p:nvGraphicFramePr>
        <p:xfrm>
          <a:off x="3953837" y="4708183"/>
          <a:ext cx="5125360" cy="1567622"/>
        </p:xfrm>
        <a:graphic>
          <a:graphicData uri="http://schemas.openxmlformats.org/drawingml/2006/table">
            <a:tbl>
              <a:tblPr firstRow="1" bandRow="1">
                <a:tableStyleId>{2D5ABB26-0587-4C30-8999-92F81FD0307C}</a:tableStyleId>
              </a:tblPr>
              <a:tblGrid>
                <a:gridCol w="1281196">
                  <a:extLst>
                    <a:ext uri="{9D8B030D-6E8A-4147-A177-3AD203B41FA5}">
                      <a16:colId xmlns:a16="http://schemas.microsoft.com/office/drawing/2014/main" val="20000"/>
                    </a:ext>
                  </a:extLst>
                </a:gridCol>
                <a:gridCol w="1281196">
                  <a:extLst>
                    <a:ext uri="{9D8B030D-6E8A-4147-A177-3AD203B41FA5}">
                      <a16:colId xmlns:a16="http://schemas.microsoft.com/office/drawing/2014/main" val="20001"/>
                    </a:ext>
                  </a:extLst>
                </a:gridCol>
                <a:gridCol w="1281772">
                  <a:extLst>
                    <a:ext uri="{9D8B030D-6E8A-4147-A177-3AD203B41FA5}">
                      <a16:colId xmlns:a16="http://schemas.microsoft.com/office/drawing/2014/main" val="20002"/>
                    </a:ext>
                  </a:extLst>
                </a:gridCol>
                <a:gridCol w="1281196">
                  <a:extLst>
                    <a:ext uri="{9D8B030D-6E8A-4147-A177-3AD203B41FA5}">
                      <a16:colId xmlns:a16="http://schemas.microsoft.com/office/drawing/2014/main" val="20003"/>
                    </a:ext>
                  </a:extLst>
                </a:gridCol>
              </a:tblGrid>
              <a:tr h="438774">
                <a:tc>
                  <a:txBody>
                    <a:bodyPr/>
                    <a:lstStyle/>
                    <a:p>
                      <a:pPr marL="11430" algn="ctr">
                        <a:lnSpc>
                          <a:spcPct val="100000"/>
                        </a:lnSpc>
                        <a:spcBef>
                          <a:spcPts val="1030"/>
                        </a:spcBef>
                      </a:pPr>
                      <a:r>
                        <a:rPr sz="1300" spc="-15" dirty="0">
                          <a:latin typeface="Arial"/>
                          <a:cs typeface="Arial"/>
                        </a:rPr>
                        <a:t>Version</a:t>
                      </a:r>
                      <a:endParaRPr sz="1300">
                        <a:latin typeface="Arial"/>
                        <a:cs typeface="Arial"/>
                      </a:endParaRPr>
                    </a:p>
                  </a:txBody>
                  <a:tcPr marL="0" marR="0" marT="11861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478790" marR="91440" indent="-369570" algn="ctr">
                        <a:lnSpc>
                          <a:spcPct val="100000"/>
                        </a:lnSpc>
                        <a:spcBef>
                          <a:spcPts val="190"/>
                        </a:spcBef>
                      </a:pPr>
                      <a:r>
                        <a:rPr sz="1300" spc="-5" dirty="0" err="1" smtClean="0">
                          <a:latin typeface="Arial"/>
                          <a:cs typeface="Arial"/>
                        </a:rPr>
                        <a:t>Débit</a:t>
                      </a:r>
                      <a:endParaRPr lang="fr-FR" sz="1300" spc="-5" dirty="0" smtClean="0">
                        <a:latin typeface="Arial"/>
                        <a:cs typeface="Arial"/>
                      </a:endParaRPr>
                    </a:p>
                    <a:p>
                      <a:pPr marL="478790" marR="91440" indent="-369570" algn="ctr">
                        <a:lnSpc>
                          <a:spcPct val="100000"/>
                        </a:lnSpc>
                        <a:spcBef>
                          <a:spcPts val="190"/>
                        </a:spcBef>
                      </a:pPr>
                      <a:r>
                        <a:rPr lang="fr-FR" sz="1300" spc="-5" dirty="0" smtClean="0">
                          <a:latin typeface="Arial"/>
                          <a:cs typeface="Arial"/>
                        </a:rPr>
                        <a:t>T</a:t>
                      </a:r>
                      <a:r>
                        <a:rPr sz="1300" spc="-5" dirty="0" err="1" smtClean="0">
                          <a:latin typeface="Arial"/>
                          <a:cs typeface="Arial"/>
                        </a:rPr>
                        <a:t>héorique</a:t>
                      </a:r>
                      <a:endParaRPr lang="fr-FR" sz="1300" spc="-5" dirty="0" smtClean="0">
                        <a:latin typeface="Arial"/>
                        <a:cs typeface="Arial"/>
                      </a:endParaRPr>
                    </a:p>
                    <a:p>
                      <a:pPr marL="478790" marR="91440" indent="-369570" algn="ctr">
                        <a:lnSpc>
                          <a:spcPct val="100000"/>
                        </a:lnSpc>
                        <a:spcBef>
                          <a:spcPts val="190"/>
                        </a:spcBef>
                      </a:pPr>
                      <a:r>
                        <a:rPr sz="1300" spc="-5" dirty="0" err="1" smtClean="0">
                          <a:latin typeface="Arial"/>
                          <a:cs typeface="Arial"/>
                        </a:rPr>
                        <a:t>Gbit</a:t>
                      </a:r>
                      <a:r>
                        <a:rPr sz="1300" spc="-5" dirty="0" smtClean="0">
                          <a:latin typeface="Arial"/>
                          <a:cs typeface="Arial"/>
                        </a:rPr>
                        <a:t>/s</a:t>
                      </a:r>
                      <a:endParaRPr sz="1300" dirty="0">
                        <a:latin typeface="Arial"/>
                        <a:cs typeface="Arial"/>
                      </a:endParaRPr>
                    </a:p>
                  </a:txBody>
                  <a:tcPr marL="0" marR="0" marT="21881"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519430" marR="91440" indent="-409575" algn="ctr">
                        <a:lnSpc>
                          <a:spcPct val="100000"/>
                        </a:lnSpc>
                        <a:spcBef>
                          <a:spcPts val="190"/>
                        </a:spcBef>
                      </a:pPr>
                      <a:r>
                        <a:rPr sz="1300" spc="-5" dirty="0" err="1" smtClean="0">
                          <a:latin typeface="Arial"/>
                          <a:cs typeface="Arial"/>
                        </a:rPr>
                        <a:t>Débit</a:t>
                      </a:r>
                      <a:endParaRPr lang="fr-FR" sz="1300" spc="-60" dirty="0" smtClean="0">
                        <a:latin typeface="Arial"/>
                        <a:cs typeface="Arial"/>
                      </a:endParaRPr>
                    </a:p>
                    <a:p>
                      <a:pPr marL="519430" marR="91440" indent="-409575" algn="ctr">
                        <a:lnSpc>
                          <a:spcPct val="100000"/>
                        </a:lnSpc>
                        <a:spcBef>
                          <a:spcPts val="190"/>
                        </a:spcBef>
                      </a:pPr>
                      <a:r>
                        <a:rPr lang="fr-FR" sz="1300" spc="-5" dirty="0" smtClean="0">
                          <a:latin typeface="Arial"/>
                          <a:cs typeface="Arial"/>
                        </a:rPr>
                        <a:t>T</a:t>
                      </a:r>
                      <a:r>
                        <a:rPr sz="1300" spc="-5" dirty="0" err="1" smtClean="0">
                          <a:latin typeface="Arial"/>
                          <a:cs typeface="Arial"/>
                        </a:rPr>
                        <a:t>héoriqu</a:t>
                      </a:r>
                      <a:r>
                        <a:rPr lang="fr-FR" sz="1300" spc="-5" dirty="0" smtClean="0">
                          <a:latin typeface="Arial"/>
                          <a:cs typeface="Arial"/>
                        </a:rPr>
                        <a:t>e</a:t>
                      </a:r>
                    </a:p>
                    <a:p>
                      <a:pPr marL="519430" marR="91440" indent="-409575" algn="ctr">
                        <a:lnSpc>
                          <a:spcPct val="100000"/>
                        </a:lnSpc>
                        <a:spcBef>
                          <a:spcPts val="190"/>
                        </a:spcBef>
                      </a:pPr>
                      <a:r>
                        <a:rPr sz="1300" spc="-5" dirty="0" smtClean="0">
                          <a:latin typeface="Arial"/>
                          <a:cs typeface="Arial"/>
                        </a:rPr>
                        <a:t>Mo/s</a:t>
                      </a:r>
                      <a:endParaRPr sz="1300" dirty="0">
                        <a:latin typeface="Arial"/>
                        <a:cs typeface="Arial"/>
                      </a:endParaRPr>
                    </a:p>
                  </a:txBody>
                  <a:tcPr marL="0" marR="0" marT="21881"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518795" marR="140335" indent="-360045" algn="ctr">
                        <a:lnSpc>
                          <a:spcPct val="100000"/>
                        </a:lnSpc>
                        <a:spcBef>
                          <a:spcPts val="190"/>
                        </a:spcBef>
                      </a:pPr>
                      <a:r>
                        <a:rPr sz="1300" spc="-5" dirty="0" err="1" smtClean="0">
                          <a:latin typeface="Arial"/>
                          <a:cs typeface="Arial"/>
                        </a:rPr>
                        <a:t>Débit</a:t>
                      </a:r>
                      <a:endParaRPr lang="fr-FR" sz="1300" spc="-5" dirty="0" smtClean="0">
                        <a:latin typeface="Arial"/>
                        <a:cs typeface="Arial"/>
                      </a:endParaRPr>
                    </a:p>
                    <a:p>
                      <a:pPr marL="518795" marR="140335" indent="-360045" algn="ctr">
                        <a:lnSpc>
                          <a:spcPct val="100000"/>
                        </a:lnSpc>
                        <a:spcBef>
                          <a:spcPts val="190"/>
                        </a:spcBef>
                      </a:pPr>
                      <a:r>
                        <a:rPr lang="fr-FR" sz="1300" spc="-5" dirty="0" smtClean="0">
                          <a:latin typeface="Arial"/>
                          <a:cs typeface="Arial"/>
                        </a:rPr>
                        <a:t>P</a:t>
                      </a:r>
                      <a:r>
                        <a:rPr sz="1300" spc="-5" dirty="0" err="1" smtClean="0">
                          <a:latin typeface="Arial"/>
                          <a:cs typeface="Arial"/>
                        </a:rPr>
                        <a:t>ratique</a:t>
                      </a:r>
                      <a:endParaRPr lang="fr-FR" sz="1300" spc="-5" dirty="0" smtClean="0">
                        <a:latin typeface="Arial"/>
                        <a:cs typeface="Arial"/>
                      </a:endParaRPr>
                    </a:p>
                    <a:p>
                      <a:pPr marL="518795" marR="140335" indent="-360045" algn="ctr">
                        <a:lnSpc>
                          <a:spcPct val="100000"/>
                        </a:lnSpc>
                        <a:spcBef>
                          <a:spcPts val="190"/>
                        </a:spcBef>
                      </a:pPr>
                      <a:r>
                        <a:rPr sz="1300" spc="-5" dirty="0" smtClean="0">
                          <a:latin typeface="Arial"/>
                          <a:cs typeface="Arial"/>
                        </a:rPr>
                        <a:t>Mo/s</a:t>
                      </a:r>
                      <a:endParaRPr sz="1300" dirty="0">
                        <a:latin typeface="Arial"/>
                        <a:cs typeface="Arial"/>
                      </a:endParaRPr>
                    </a:p>
                  </a:txBody>
                  <a:tcPr marL="0" marR="0" marT="21881"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extLst>
                  <a:ext uri="{0D108BD9-81ED-4DB2-BD59-A6C34878D82A}">
                    <a16:rowId xmlns:a16="http://schemas.microsoft.com/office/drawing/2014/main" val="10000"/>
                  </a:ext>
                </a:extLst>
              </a:tr>
              <a:tr h="300577">
                <a:tc>
                  <a:txBody>
                    <a:bodyPr/>
                    <a:lstStyle/>
                    <a:p>
                      <a:pPr marL="12065" algn="ctr">
                        <a:lnSpc>
                          <a:spcPct val="100000"/>
                        </a:lnSpc>
                        <a:spcBef>
                          <a:spcPts val="180"/>
                        </a:spcBef>
                      </a:pPr>
                      <a:r>
                        <a:rPr sz="1600" spc="-70" dirty="0">
                          <a:latin typeface="Arial"/>
                          <a:cs typeface="Arial"/>
                        </a:rPr>
                        <a:t>SATA</a:t>
                      </a:r>
                      <a:r>
                        <a:rPr sz="1600" spc="-114" dirty="0">
                          <a:latin typeface="Arial"/>
                          <a:cs typeface="Arial"/>
                        </a:rPr>
                        <a:t> </a:t>
                      </a:r>
                      <a:r>
                        <a:rPr sz="1600" dirty="0">
                          <a:latin typeface="Arial"/>
                          <a:cs typeface="Arial"/>
                        </a:rPr>
                        <a:t>I</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12065" algn="ctr">
                        <a:lnSpc>
                          <a:spcPct val="100000"/>
                        </a:lnSpc>
                        <a:spcBef>
                          <a:spcPts val="180"/>
                        </a:spcBef>
                      </a:pPr>
                      <a:r>
                        <a:rPr sz="1600" spc="-5" dirty="0">
                          <a:latin typeface="Arial"/>
                          <a:cs typeface="Arial"/>
                        </a:rPr>
                        <a:t>1.5</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10795" algn="ctr">
                        <a:lnSpc>
                          <a:spcPct val="100000"/>
                        </a:lnSpc>
                        <a:spcBef>
                          <a:spcPts val="180"/>
                        </a:spcBef>
                      </a:pPr>
                      <a:r>
                        <a:rPr sz="1600" spc="-5" dirty="0">
                          <a:latin typeface="Arial"/>
                          <a:cs typeface="Arial"/>
                        </a:rPr>
                        <a:t>187</a:t>
                      </a:r>
                      <a:endParaRPr sz="1600" dirty="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11430" algn="ctr">
                        <a:lnSpc>
                          <a:spcPct val="100000"/>
                        </a:lnSpc>
                        <a:spcBef>
                          <a:spcPts val="180"/>
                        </a:spcBef>
                      </a:pPr>
                      <a:r>
                        <a:rPr sz="1600" spc="-5" dirty="0">
                          <a:latin typeface="Arial"/>
                          <a:cs typeface="Arial"/>
                        </a:rPr>
                        <a:t>150</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extLst>
                  <a:ext uri="{0D108BD9-81ED-4DB2-BD59-A6C34878D82A}">
                    <a16:rowId xmlns:a16="http://schemas.microsoft.com/office/drawing/2014/main" val="10001"/>
                  </a:ext>
                </a:extLst>
              </a:tr>
              <a:tr h="300002">
                <a:tc>
                  <a:txBody>
                    <a:bodyPr/>
                    <a:lstStyle/>
                    <a:p>
                      <a:pPr marL="11430" algn="ctr">
                        <a:lnSpc>
                          <a:spcPct val="100000"/>
                        </a:lnSpc>
                        <a:spcBef>
                          <a:spcPts val="180"/>
                        </a:spcBef>
                      </a:pPr>
                      <a:r>
                        <a:rPr sz="1600" spc="-70" dirty="0">
                          <a:latin typeface="Arial"/>
                          <a:cs typeface="Arial"/>
                        </a:rPr>
                        <a:t>SATA</a:t>
                      </a:r>
                      <a:r>
                        <a:rPr sz="1600" spc="-114" dirty="0">
                          <a:latin typeface="Arial"/>
                          <a:cs typeface="Arial"/>
                        </a:rPr>
                        <a:t> </a:t>
                      </a:r>
                      <a:r>
                        <a:rPr sz="1600" dirty="0">
                          <a:latin typeface="Arial"/>
                          <a:cs typeface="Arial"/>
                        </a:rPr>
                        <a:t>II</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12065" algn="ctr">
                        <a:lnSpc>
                          <a:spcPct val="100000"/>
                        </a:lnSpc>
                        <a:spcBef>
                          <a:spcPts val="180"/>
                        </a:spcBef>
                      </a:pPr>
                      <a:r>
                        <a:rPr sz="1600" dirty="0">
                          <a:latin typeface="Arial"/>
                          <a:cs typeface="Arial"/>
                        </a:rPr>
                        <a:t>3</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11430" algn="ctr">
                        <a:lnSpc>
                          <a:spcPct val="100000"/>
                        </a:lnSpc>
                        <a:spcBef>
                          <a:spcPts val="180"/>
                        </a:spcBef>
                      </a:pPr>
                      <a:r>
                        <a:rPr sz="1600" spc="-5" dirty="0">
                          <a:latin typeface="Arial"/>
                          <a:cs typeface="Arial"/>
                        </a:rPr>
                        <a:t>350</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11430" algn="ctr">
                        <a:lnSpc>
                          <a:spcPct val="100000"/>
                        </a:lnSpc>
                        <a:spcBef>
                          <a:spcPts val="180"/>
                        </a:spcBef>
                      </a:pPr>
                      <a:r>
                        <a:rPr sz="1600" spc="-5" dirty="0">
                          <a:latin typeface="Arial"/>
                          <a:cs typeface="Arial"/>
                        </a:rPr>
                        <a:t>280</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extLst>
                  <a:ext uri="{0D108BD9-81ED-4DB2-BD59-A6C34878D82A}">
                    <a16:rowId xmlns:a16="http://schemas.microsoft.com/office/drawing/2014/main" val="10002"/>
                  </a:ext>
                </a:extLst>
              </a:tr>
              <a:tr h="300002">
                <a:tc>
                  <a:txBody>
                    <a:bodyPr/>
                    <a:lstStyle/>
                    <a:p>
                      <a:pPr marL="12700" algn="ctr">
                        <a:lnSpc>
                          <a:spcPct val="100000"/>
                        </a:lnSpc>
                        <a:spcBef>
                          <a:spcPts val="180"/>
                        </a:spcBef>
                      </a:pPr>
                      <a:r>
                        <a:rPr sz="1600" spc="-70" dirty="0">
                          <a:latin typeface="Arial"/>
                          <a:cs typeface="Arial"/>
                        </a:rPr>
                        <a:t>SATA</a:t>
                      </a:r>
                      <a:r>
                        <a:rPr sz="1600" spc="-114" dirty="0">
                          <a:latin typeface="Arial"/>
                          <a:cs typeface="Arial"/>
                        </a:rPr>
                        <a:t> </a:t>
                      </a:r>
                      <a:r>
                        <a:rPr sz="1600" dirty="0">
                          <a:latin typeface="Arial"/>
                          <a:cs typeface="Arial"/>
                        </a:rPr>
                        <a:t>III</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12700" algn="ctr">
                        <a:lnSpc>
                          <a:spcPct val="100000"/>
                        </a:lnSpc>
                        <a:spcBef>
                          <a:spcPts val="180"/>
                        </a:spcBef>
                      </a:pPr>
                      <a:r>
                        <a:rPr sz="1600" dirty="0">
                          <a:latin typeface="Arial"/>
                          <a:cs typeface="Arial"/>
                        </a:rPr>
                        <a:t>6</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11430" algn="ctr">
                        <a:lnSpc>
                          <a:spcPct val="100000"/>
                        </a:lnSpc>
                        <a:spcBef>
                          <a:spcPts val="180"/>
                        </a:spcBef>
                      </a:pPr>
                      <a:r>
                        <a:rPr sz="1600" spc="-5" dirty="0">
                          <a:latin typeface="Arial"/>
                          <a:cs typeface="Arial"/>
                        </a:rPr>
                        <a:t>750</a:t>
                      </a:r>
                      <a:endParaRPr sz="160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tc>
                  <a:txBody>
                    <a:bodyPr/>
                    <a:lstStyle/>
                    <a:p>
                      <a:pPr marL="11430" algn="ctr">
                        <a:lnSpc>
                          <a:spcPct val="100000"/>
                        </a:lnSpc>
                        <a:spcBef>
                          <a:spcPts val="180"/>
                        </a:spcBef>
                      </a:pPr>
                      <a:r>
                        <a:rPr sz="1600" spc="-5" dirty="0">
                          <a:latin typeface="Arial"/>
                          <a:cs typeface="Arial"/>
                        </a:rPr>
                        <a:t>600</a:t>
                      </a:r>
                      <a:endParaRPr sz="1600" dirty="0">
                        <a:latin typeface="Arial"/>
                        <a:cs typeface="Arial"/>
                      </a:endParaRPr>
                    </a:p>
                  </a:txBody>
                  <a:tcPr marL="0" marR="0" marT="20729" marB="0">
                    <a:lnL w="12700">
                      <a:solidFill>
                        <a:srgbClr val="2DA2BF"/>
                      </a:solidFill>
                      <a:prstDash val="solid"/>
                    </a:lnL>
                    <a:lnR w="12700">
                      <a:solidFill>
                        <a:srgbClr val="2DA2BF"/>
                      </a:solidFill>
                      <a:prstDash val="solid"/>
                    </a:lnR>
                    <a:lnT w="19050">
                      <a:solidFill>
                        <a:srgbClr val="2DA2BF"/>
                      </a:solidFill>
                      <a:prstDash val="solid"/>
                    </a:lnT>
                    <a:lnB w="19050">
                      <a:solidFill>
                        <a:srgbClr val="2DA2BF"/>
                      </a:solidFill>
                      <a:prstDash val="solid"/>
                    </a:lnB>
                  </a:tcPr>
                </a:tc>
                <a:extLst>
                  <a:ext uri="{0D108BD9-81ED-4DB2-BD59-A6C34878D82A}">
                    <a16:rowId xmlns:a16="http://schemas.microsoft.com/office/drawing/2014/main" val="10003"/>
                  </a:ext>
                </a:extLst>
              </a:tr>
            </a:tbl>
          </a:graphicData>
        </a:graphic>
      </p:graphicFrame>
      <p:pic>
        <p:nvPicPr>
          <p:cNvPr id="10" name="Imag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62841" y="4754421"/>
            <a:ext cx="3115408" cy="2065516"/>
          </a:xfrm>
          <a:prstGeom prst="rect">
            <a:avLst/>
          </a:prstGeom>
        </p:spPr>
      </p:pic>
    </p:spTree>
    <p:extLst>
      <p:ext uri="{BB962C8B-B14F-4D97-AF65-F5344CB8AC3E}">
        <p14:creationId xmlns:p14="http://schemas.microsoft.com/office/powerpoint/2010/main" val="416590116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6762" y="1596263"/>
            <a:ext cx="2683786" cy="2683786"/>
          </a:xfrm>
          <a:prstGeom prst="rect">
            <a:avLst/>
          </a:prstGeom>
        </p:spPr>
      </p:pic>
      <p:sp>
        <p:nvSpPr>
          <p:cNvPr id="2" name="object 2"/>
          <p:cNvSpPr/>
          <p:nvPr/>
        </p:nvSpPr>
        <p:spPr>
          <a:xfrm>
            <a:off x="2412489" y="5713507"/>
            <a:ext cx="4416526" cy="821804"/>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4"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5" cstate="print"/>
            <a:stretch>
              <a:fillRect/>
            </a:stretch>
          </a:blipFill>
        </p:spPr>
        <p:txBody>
          <a:bodyPr wrap="square" lIns="0" tIns="0" rIns="0" bIns="0" rtlCol="0"/>
          <a:lstStyle/>
          <a:p>
            <a:endParaRPr sz="1632"/>
          </a:p>
        </p:txBody>
      </p:sp>
      <p:sp>
        <p:nvSpPr>
          <p:cNvPr id="7" name="object 7"/>
          <p:cNvSpPr txBox="1"/>
          <p:nvPr/>
        </p:nvSpPr>
        <p:spPr>
          <a:xfrm>
            <a:off x="345215" y="1081744"/>
            <a:ext cx="7014046" cy="4460154"/>
          </a:xfrm>
          <a:prstGeom prst="rect">
            <a:avLst/>
          </a:prstGeom>
        </p:spPr>
        <p:txBody>
          <a:bodyPr vert="horz" wrap="square" lIns="0" tIns="11516" rIns="0" bIns="0" rtlCol="0">
            <a:spAutoFit/>
          </a:bodyPr>
          <a:lstStyle/>
          <a:p>
            <a:pPr marL="361614" marR="4607" indent="-350097">
              <a:lnSpc>
                <a:spcPct val="110000"/>
              </a:lnSpc>
              <a:spcBef>
                <a:spcPts val="91"/>
              </a:spcBef>
              <a:buClr>
                <a:srgbClr val="2DA2BF"/>
              </a:buClr>
              <a:buSzPct val="70000"/>
              <a:buFont typeface="Wingdings"/>
              <a:buChar char=""/>
              <a:tabLst>
                <a:tab pos="361614" algn="l"/>
                <a:tab pos="362190" algn="l"/>
              </a:tabLst>
            </a:pPr>
            <a:r>
              <a:rPr lang="fr-FR" sz="1814" spc="-103" dirty="0" smtClean="0">
                <a:latin typeface="Trebuchet MS"/>
                <a:cs typeface="Trebuchet MS"/>
              </a:rPr>
              <a:t>Mémoire de masse magnétique (DD, HD ou HDD) ou </a:t>
            </a:r>
            <a:r>
              <a:rPr lang="fr-FR" sz="1814" spc="-103" dirty="0">
                <a:latin typeface="Trebuchet MS"/>
                <a:cs typeface="Trebuchet MS"/>
              </a:rPr>
              <a:t>mémoire flash (SSD) utilisée </a:t>
            </a:r>
            <a:r>
              <a:rPr lang="fr-FR" sz="1814" spc="-103" dirty="0" smtClean="0">
                <a:latin typeface="Trebuchet MS"/>
                <a:cs typeface="Trebuchet MS"/>
              </a:rPr>
              <a:t>pour le stockage</a:t>
            </a:r>
          </a:p>
          <a:p>
            <a:pPr marL="11517" marR="4607">
              <a:lnSpc>
                <a:spcPct val="110000"/>
              </a:lnSpc>
              <a:spcBef>
                <a:spcPts val="91"/>
              </a:spcBef>
              <a:buClr>
                <a:srgbClr val="2DA2BF"/>
              </a:buClr>
              <a:buSzPct val="70000"/>
              <a:tabLst>
                <a:tab pos="361614" algn="l"/>
                <a:tab pos="362190" algn="l"/>
              </a:tabLst>
            </a:pPr>
            <a:endParaRPr sz="1814" dirty="0">
              <a:latin typeface="Trebuchet MS"/>
              <a:cs typeface="Trebuchet MS"/>
            </a:endParaRPr>
          </a:p>
          <a:p>
            <a:pPr marL="818814" lvl="1" indent="-350097">
              <a:spcBef>
                <a:spcPts val="1306"/>
              </a:spcBef>
              <a:buClr>
                <a:srgbClr val="2DA2BF"/>
              </a:buClr>
              <a:buSzPct val="70000"/>
              <a:buFont typeface="Wingdings"/>
              <a:buChar char=""/>
              <a:tabLst>
                <a:tab pos="361614" algn="l"/>
                <a:tab pos="362190" algn="l"/>
              </a:tabLst>
            </a:pPr>
            <a:r>
              <a:rPr lang="fr-FR" sz="1814" spc="-73" dirty="0" smtClean="0">
                <a:latin typeface="Trebuchet MS"/>
                <a:cs typeface="Trebuchet MS"/>
              </a:rPr>
              <a:t>Plusieurs formats différents (</a:t>
            </a:r>
            <a:r>
              <a:rPr lang="fr-FR" sz="1814" i="1" spc="-73" dirty="0" smtClean="0">
                <a:latin typeface="Trebuchet MS"/>
                <a:cs typeface="Trebuchet MS"/>
              </a:rPr>
              <a:t>exemple: 2,5’ ou 3,5’ pour les disques durs/2,5’,M2 ou </a:t>
            </a:r>
            <a:r>
              <a:rPr lang="fr-FR" sz="1814" i="1" spc="-73" dirty="0" err="1" smtClean="0">
                <a:latin typeface="Trebuchet MS"/>
                <a:cs typeface="Trebuchet MS"/>
              </a:rPr>
              <a:t>mSata</a:t>
            </a:r>
            <a:r>
              <a:rPr lang="fr-FR" sz="1814" i="1" spc="-73" dirty="0" smtClean="0">
                <a:latin typeface="Trebuchet MS"/>
                <a:cs typeface="Trebuchet MS"/>
              </a:rPr>
              <a:t> pour le SSD</a:t>
            </a:r>
            <a:r>
              <a:rPr lang="fr-FR" sz="1814" spc="-73" dirty="0" smtClean="0">
                <a:latin typeface="Trebuchet MS"/>
                <a:cs typeface="Trebuchet MS"/>
              </a:rPr>
              <a:t>)</a:t>
            </a:r>
            <a:endParaRPr sz="1814" dirty="0">
              <a:latin typeface="Trebuchet MS"/>
              <a:cs typeface="Trebuchet MS"/>
            </a:endParaRPr>
          </a:p>
          <a:p>
            <a:pPr marL="818814" marR="17275" lvl="1" indent="-350097">
              <a:lnSpc>
                <a:spcPct val="110000"/>
              </a:lnSpc>
              <a:spcBef>
                <a:spcPts val="1088"/>
              </a:spcBef>
              <a:buClr>
                <a:srgbClr val="2DA2BF"/>
              </a:buClr>
              <a:buSzPct val="70000"/>
              <a:buFont typeface="Wingdings"/>
              <a:buChar char=""/>
              <a:tabLst>
                <a:tab pos="361614" algn="l"/>
                <a:tab pos="362190" algn="l"/>
              </a:tabLst>
            </a:pPr>
            <a:r>
              <a:rPr lang="fr-FR" sz="1814" spc="-91" dirty="0" smtClean="0">
                <a:latin typeface="Trebuchet MS"/>
                <a:cs typeface="Trebuchet MS"/>
              </a:rPr>
              <a:t>Plusieurs interfaces possibles (</a:t>
            </a:r>
            <a:r>
              <a:rPr lang="fr-FR" sz="1814" i="1" spc="-91" dirty="0" smtClean="0">
                <a:latin typeface="Trebuchet MS"/>
                <a:cs typeface="Trebuchet MS"/>
              </a:rPr>
              <a:t>exemple: IDE, </a:t>
            </a:r>
            <a:r>
              <a:rPr lang="fr-FR" sz="1814" i="1" spc="-91" dirty="0" err="1" smtClean="0">
                <a:latin typeface="Trebuchet MS"/>
                <a:cs typeface="Trebuchet MS"/>
              </a:rPr>
              <a:t>Sata</a:t>
            </a:r>
            <a:r>
              <a:rPr lang="fr-FR" sz="1814" i="1" spc="-91" dirty="0" smtClean="0">
                <a:latin typeface="Trebuchet MS"/>
                <a:cs typeface="Trebuchet MS"/>
              </a:rPr>
              <a:t>, SCSI pour les disques durs, </a:t>
            </a:r>
            <a:r>
              <a:rPr lang="fr-FR" sz="1814" i="1" spc="-91" dirty="0" err="1" smtClean="0">
                <a:latin typeface="Trebuchet MS"/>
                <a:cs typeface="Trebuchet MS"/>
              </a:rPr>
              <a:t>Sata</a:t>
            </a:r>
            <a:r>
              <a:rPr lang="fr-FR" sz="1814" i="1" spc="-91" dirty="0" smtClean="0">
                <a:latin typeface="Trebuchet MS"/>
                <a:cs typeface="Trebuchet MS"/>
              </a:rPr>
              <a:t>, </a:t>
            </a:r>
            <a:r>
              <a:rPr lang="fr-FR" sz="1814" i="1" spc="-91" dirty="0" err="1" smtClean="0">
                <a:latin typeface="Trebuchet MS"/>
                <a:cs typeface="Trebuchet MS"/>
              </a:rPr>
              <a:t>PCIexpress</a:t>
            </a:r>
            <a:r>
              <a:rPr lang="fr-FR" sz="1814" i="1" spc="-91" dirty="0" smtClean="0">
                <a:latin typeface="Trebuchet MS"/>
                <a:cs typeface="Trebuchet MS"/>
              </a:rPr>
              <a:t> ou U2 pour le SSD</a:t>
            </a:r>
            <a:r>
              <a:rPr lang="fr-FR" sz="1814" spc="-91" dirty="0" smtClean="0">
                <a:latin typeface="Trebuchet MS"/>
                <a:cs typeface="Trebuchet MS"/>
              </a:rPr>
              <a:t>) aux débits théoriques différents</a:t>
            </a:r>
            <a:endParaRPr sz="1814" dirty="0">
              <a:latin typeface="Trebuchet MS"/>
              <a:cs typeface="Trebuchet MS"/>
            </a:endParaRPr>
          </a:p>
          <a:p>
            <a:pPr marL="818814" lvl="1" indent="-350097">
              <a:spcBef>
                <a:spcPts val="1306"/>
              </a:spcBef>
              <a:buClr>
                <a:srgbClr val="2DA2BF"/>
              </a:buClr>
              <a:buSzPct val="70000"/>
              <a:buFont typeface="Wingdings"/>
              <a:buChar char=""/>
              <a:tabLst>
                <a:tab pos="361614" algn="l"/>
                <a:tab pos="362190" algn="l"/>
              </a:tabLst>
            </a:pPr>
            <a:r>
              <a:rPr lang="fr-FR" sz="1814" spc="-68" dirty="0" smtClean="0">
                <a:latin typeface="Trebuchet MS"/>
                <a:cs typeface="Trebuchet MS"/>
              </a:rPr>
              <a:t>Vitesse de rotation, mémoire cache et vitesse de lecture/écriture sont des éléments à prendre en compte au moment du choix</a:t>
            </a:r>
          </a:p>
          <a:p>
            <a:pPr marL="818814" lvl="1" indent="-350097">
              <a:spcBef>
                <a:spcPts val="1306"/>
              </a:spcBef>
              <a:buClr>
                <a:srgbClr val="2DA2BF"/>
              </a:buClr>
              <a:buSzPct val="70000"/>
              <a:buFont typeface="Wingdings"/>
              <a:buChar char=""/>
              <a:tabLst>
                <a:tab pos="361614" algn="l"/>
                <a:tab pos="362190" algn="l"/>
              </a:tabLst>
            </a:pPr>
            <a:r>
              <a:rPr lang="fr-FR" sz="1814" spc="-68" dirty="0" smtClean="0">
                <a:latin typeface="Trebuchet MS"/>
                <a:cs typeface="Trebuchet MS"/>
              </a:rPr>
              <a:t>Fragilité et durée de vie sont également </a:t>
            </a:r>
            <a:r>
              <a:rPr lang="fr-FR" spc="-68" dirty="0">
                <a:latin typeface="Trebuchet MS"/>
                <a:cs typeface="Trebuchet MS"/>
              </a:rPr>
              <a:t>des éléments à prendre en </a:t>
            </a:r>
            <a:r>
              <a:rPr lang="fr-FR" spc="-68" dirty="0" smtClean="0">
                <a:latin typeface="Trebuchet MS"/>
                <a:cs typeface="Trebuchet MS"/>
              </a:rPr>
              <a:t>compte</a:t>
            </a:r>
            <a:endParaRPr sz="1632" dirty="0">
              <a:latin typeface="Trebuchet MS"/>
              <a:cs typeface="Trebuchet MS"/>
            </a:endParaRPr>
          </a:p>
        </p:txBody>
      </p:sp>
      <p:sp>
        <p:nvSpPr>
          <p:cNvPr id="9" name="ZoneTexte 8"/>
          <p:cNvSpPr txBox="1"/>
          <p:nvPr/>
        </p:nvSpPr>
        <p:spPr>
          <a:xfrm>
            <a:off x="1068014" y="298939"/>
            <a:ext cx="7105476" cy="584775"/>
          </a:xfrm>
          <a:prstGeom prst="rect">
            <a:avLst/>
          </a:prstGeom>
          <a:noFill/>
        </p:spPr>
        <p:txBody>
          <a:bodyPr wrap="square" rtlCol="0">
            <a:spAutoFit/>
          </a:bodyPr>
          <a:lstStyle/>
          <a:p>
            <a:r>
              <a:rPr lang="fr-FR" sz="3200" b="1" dirty="0" smtClean="0"/>
              <a:t>LES DISQUES DURS OU SSD</a:t>
            </a:r>
            <a:endParaRPr lang="fr-FR" sz="3200" b="1" dirty="0"/>
          </a:p>
        </p:txBody>
      </p:sp>
      <p:pic>
        <p:nvPicPr>
          <p:cNvPr id="6" name="Imag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41573" y="1260597"/>
            <a:ext cx="1790700" cy="1790700"/>
          </a:xfrm>
          <a:prstGeom prst="rect">
            <a:avLst/>
          </a:prstGeom>
        </p:spPr>
      </p:pic>
      <p:pic>
        <p:nvPicPr>
          <p:cNvPr id="10" name="Imag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3631" y="2611315"/>
            <a:ext cx="2778369" cy="1852246"/>
          </a:xfrm>
          <a:prstGeom prst="rect">
            <a:avLst/>
          </a:prstGeom>
        </p:spPr>
      </p:pic>
      <p:pic>
        <p:nvPicPr>
          <p:cNvPr id="12" name="Imag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24193" y="4582394"/>
            <a:ext cx="3172410" cy="2174423"/>
          </a:xfrm>
          <a:prstGeom prst="rect">
            <a:avLst/>
          </a:prstGeom>
        </p:spPr>
      </p:pic>
      <p:pic>
        <p:nvPicPr>
          <p:cNvPr id="13" name="Imag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99972" y="66850"/>
            <a:ext cx="3121152" cy="1633728"/>
          </a:xfrm>
          <a:prstGeom prst="rect">
            <a:avLst/>
          </a:prstGeom>
        </p:spPr>
      </p:pic>
    </p:spTree>
    <p:extLst>
      <p:ext uri="{BB962C8B-B14F-4D97-AF65-F5344CB8AC3E}">
        <p14:creationId xmlns:p14="http://schemas.microsoft.com/office/powerpoint/2010/main" val="2826250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63" y="106489"/>
            <a:ext cx="11292542" cy="3285103"/>
          </a:xfrm>
          <a:prstGeom prst="rect">
            <a:avLst/>
          </a:prstGeom>
        </p:spPr>
      </p:pic>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997" y="2809702"/>
            <a:ext cx="6839511" cy="3860523"/>
          </a:xfrm>
          <a:prstGeom prst="rect">
            <a:avLst/>
          </a:prstGeom>
        </p:spPr>
      </p:pic>
      <p:sp>
        <p:nvSpPr>
          <p:cNvPr id="2" name="ZoneTexte 1"/>
          <p:cNvSpPr txBox="1"/>
          <p:nvPr/>
        </p:nvSpPr>
        <p:spPr>
          <a:xfrm>
            <a:off x="314131" y="6023894"/>
            <a:ext cx="5940281" cy="646331"/>
          </a:xfrm>
          <a:prstGeom prst="rect">
            <a:avLst/>
          </a:prstGeom>
          <a:noFill/>
        </p:spPr>
        <p:txBody>
          <a:bodyPr wrap="none" rtlCol="0">
            <a:spAutoFit/>
          </a:bodyPr>
          <a:lstStyle/>
          <a:p>
            <a:r>
              <a:rPr lang="fr-FR" dirty="0" smtClean="0"/>
              <a:t>Les différent format du standard ATX</a:t>
            </a:r>
          </a:p>
          <a:p>
            <a:r>
              <a:rPr lang="fr-FR" dirty="0" smtClean="0"/>
              <a:t>L’ATX a été conçu pour améliorer le flux d’air dans les boitiers.</a:t>
            </a:r>
            <a:endParaRPr lang="fr-FR" dirty="0"/>
          </a:p>
        </p:txBody>
      </p:sp>
      <p:pic>
        <p:nvPicPr>
          <p:cNvPr id="3" name="Image 2"/>
          <p:cNvPicPr>
            <a:picLocks noChangeAspect="1"/>
          </p:cNvPicPr>
          <p:nvPr/>
        </p:nvPicPr>
        <p:blipFill>
          <a:blip r:embed="rId5"/>
          <a:stretch>
            <a:fillRect/>
          </a:stretch>
        </p:blipFill>
        <p:spPr>
          <a:xfrm>
            <a:off x="1217823" y="3391592"/>
            <a:ext cx="3407671" cy="2575877"/>
          </a:xfrm>
          <a:prstGeom prst="rect">
            <a:avLst/>
          </a:prstGeom>
        </p:spPr>
      </p:pic>
    </p:spTree>
    <p:extLst>
      <p:ext uri="{BB962C8B-B14F-4D97-AF65-F5344CB8AC3E}">
        <p14:creationId xmlns:p14="http://schemas.microsoft.com/office/powerpoint/2010/main" val="3052205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1567" y="358313"/>
            <a:ext cx="6191250" cy="6191250"/>
          </a:xfrm>
          <a:prstGeom prst="rect">
            <a:avLst/>
          </a:prstGeom>
        </p:spPr>
      </p:pic>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98455" y="616683"/>
            <a:ext cx="2182092" cy="1454728"/>
          </a:xfrm>
          <a:prstGeom prst="rect">
            <a:avLst/>
          </a:prstGeom>
        </p:spPr>
      </p:pic>
      <p:pic>
        <p:nvPicPr>
          <p:cNvPr id="4" name="Imag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82817" y="2329780"/>
            <a:ext cx="2688516" cy="1519011"/>
          </a:xfrm>
          <a:prstGeom prst="rect">
            <a:avLst/>
          </a:prstGeom>
        </p:spPr>
      </p:pic>
      <p:sp>
        <p:nvSpPr>
          <p:cNvPr id="5" name="ZoneTexte 4"/>
          <p:cNvSpPr txBox="1"/>
          <p:nvPr/>
        </p:nvSpPr>
        <p:spPr>
          <a:xfrm>
            <a:off x="249381" y="358313"/>
            <a:ext cx="3092335" cy="2800767"/>
          </a:xfrm>
          <a:prstGeom prst="rect">
            <a:avLst/>
          </a:prstGeom>
          <a:noFill/>
        </p:spPr>
        <p:txBody>
          <a:bodyPr wrap="square" rtlCol="0">
            <a:spAutoFit/>
          </a:bodyPr>
          <a:lstStyle/>
          <a:p>
            <a:r>
              <a:rPr lang="fr-FR" sz="4400" b="1" dirty="0" smtClean="0"/>
              <a:t>Les différents composants internes</a:t>
            </a:r>
            <a:endParaRPr lang="fr-FR" sz="4400" b="1" dirty="0"/>
          </a:p>
        </p:txBody>
      </p:sp>
    </p:spTree>
    <p:extLst>
      <p:ext uri="{BB962C8B-B14F-4D97-AF65-F5344CB8AC3E}">
        <p14:creationId xmlns:p14="http://schemas.microsoft.com/office/powerpoint/2010/main" val="18127095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7249" y="3244362"/>
            <a:ext cx="5455564" cy="3613638"/>
          </a:xfrm>
          <a:prstGeom prst="rect">
            <a:avLst/>
          </a:prstGeom>
        </p:spPr>
      </p:pic>
      <p:sp>
        <p:nvSpPr>
          <p:cNvPr id="2" name="object 2"/>
          <p:cNvSpPr/>
          <p:nvPr/>
        </p:nvSpPr>
        <p:spPr>
          <a:xfrm>
            <a:off x="2412489" y="5713507"/>
            <a:ext cx="4416526" cy="821804"/>
          </a:xfrm>
          <a:prstGeom prst="rect">
            <a:avLst/>
          </a:prstGeom>
          <a:blipFill>
            <a:blip r:embed="rId3"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4"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5" cstate="print"/>
            <a:stretch>
              <a:fillRect/>
            </a:stretch>
          </a:blipFill>
        </p:spPr>
        <p:txBody>
          <a:bodyPr wrap="square" lIns="0" tIns="0" rIns="0" bIns="0" rtlCol="0"/>
          <a:lstStyle/>
          <a:p>
            <a:endParaRPr sz="1632"/>
          </a:p>
        </p:txBody>
      </p:sp>
      <p:sp>
        <p:nvSpPr>
          <p:cNvPr id="6" name="object 6"/>
          <p:cNvSpPr/>
          <p:nvPr/>
        </p:nvSpPr>
        <p:spPr>
          <a:xfrm>
            <a:off x="2063177" y="474335"/>
            <a:ext cx="2879700" cy="320985"/>
          </a:xfrm>
          <a:prstGeom prst="rect">
            <a:avLst/>
          </a:prstGeom>
          <a:blipFill>
            <a:blip r:embed="rId6" cstate="print"/>
            <a:stretch>
              <a:fillRect/>
            </a:stretch>
          </a:blipFill>
        </p:spPr>
        <p:txBody>
          <a:bodyPr wrap="square" lIns="0" tIns="0" rIns="0" bIns="0" rtlCol="0"/>
          <a:lstStyle/>
          <a:p>
            <a:endParaRPr sz="1632"/>
          </a:p>
        </p:txBody>
      </p:sp>
      <p:sp>
        <p:nvSpPr>
          <p:cNvPr id="7" name="object 7"/>
          <p:cNvSpPr txBox="1"/>
          <p:nvPr/>
        </p:nvSpPr>
        <p:spPr>
          <a:xfrm>
            <a:off x="359882" y="991274"/>
            <a:ext cx="7774703" cy="4374489"/>
          </a:xfrm>
          <a:prstGeom prst="rect">
            <a:avLst/>
          </a:prstGeom>
        </p:spPr>
        <p:txBody>
          <a:bodyPr vert="horz" wrap="square" lIns="0" tIns="11516" rIns="0" bIns="0" rtlCol="0">
            <a:spAutoFit/>
          </a:bodyPr>
          <a:lstStyle/>
          <a:p>
            <a:pPr marL="361614" indent="-350097">
              <a:lnSpc>
                <a:spcPts val="3011"/>
              </a:lnSpc>
              <a:spcBef>
                <a:spcPts val="91"/>
              </a:spcBef>
              <a:buClr>
                <a:srgbClr val="2DA2BF"/>
              </a:buClr>
              <a:buSzPct val="69642"/>
              <a:buFont typeface="Wingdings"/>
              <a:buChar char=""/>
              <a:tabLst>
                <a:tab pos="361614" algn="l"/>
                <a:tab pos="362190" algn="l"/>
                <a:tab pos="5587738" algn="l"/>
              </a:tabLst>
            </a:pPr>
            <a:r>
              <a:rPr sz="2539" spc="-5" dirty="0">
                <a:solidFill>
                  <a:srgbClr val="000065"/>
                </a:solidFill>
                <a:latin typeface="Verdana"/>
                <a:cs typeface="Verdana"/>
              </a:rPr>
              <a:t>Circuit imprimé </a:t>
            </a:r>
            <a:r>
              <a:rPr sz="2539" dirty="0">
                <a:solidFill>
                  <a:srgbClr val="000065"/>
                </a:solidFill>
                <a:latin typeface="Verdana"/>
                <a:cs typeface="Verdana"/>
              </a:rPr>
              <a:t>reliant</a:t>
            </a:r>
            <a:r>
              <a:rPr sz="2539" spc="27" dirty="0">
                <a:solidFill>
                  <a:srgbClr val="000065"/>
                </a:solidFill>
                <a:latin typeface="Verdana"/>
                <a:cs typeface="Verdana"/>
              </a:rPr>
              <a:t> </a:t>
            </a:r>
            <a:r>
              <a:rPr sz="2539" spc="-5" dirty="0">
                <a:solidFill>
                  <a:srgbClr val="000065"/>
                </a:solidFill>
                <a:latin typeface="Verdana"/>
                <a:cs typeface="Verdana"/>
              </a:rPr>
              <a:t>tous</a:t>
            </a:r>
            <a:r>
              <a:rPr sz="2539" spc="5" dirty="0">
                <a:solidFill>
                  <a:srgbClr val="000065"/>
                </a:solidFill>
                <a:latin typeface="Verdana"/>
                <a:cs typeface="Verdana"/>
              </a:rPr>
              <a:t> </a:t>
            </a:r>
            <a:r>
              <a:rPr sz="2539" spc="-5" dirty="0">
                <a:solidFill>
                  <a:srgbClr val="000065"/>
                </a:solidFill>
                <a:latin typeface="Verdana"/>
                <a:cs typeface="Verdana"/>
              </a:rPr>
              <a:t>les	composants</a:t>
            </a:r>
            <a:endParaRPr sz="2539" dirty="0">
              <a:latin typeface="Verdana"/>
              <a:cs typeface="Verdana"/>
            </a:endParaRPr>
          </a:p>
          <a:p>
            <a:pPr marL="336854">
              <a:lnSpc>
                <a:spcPts val="3881"/>
              </a:lnSpc>
            </a:pPr>
            <a:r>
              <a:rPr sz="2539" spc="-5" dirty="0">
                <a:solidFill>
                  <a:srgbClr val="000065"/>
                </a:solidFill>
                <a:latin typeface="Verdana"/>
                <a:cs typeface="Verdana"/>
              </a:rPr>
              <a:t>du PC. Contient les </a:t>
            </a:r>
            <a:r>
              <a:rPr sz="2539" dirty="0">
                <a:solidFill>
                  <a:srgbClr val="000065"/>
                </a:solidFill>
                <a:latin typeface="Verdana"/>
                <a:cs typeface="Verdana"/>
              </a:rPr>
              <a:t>éléments embarqués</a:t>
            </a:r>
            <a:r>
              <a:rPr sz="2539" spc="-227" dirty="0">
                <a:solidFill>
                  <a:srgbClr val="000065"/>
                </a:solidFill>
                <a:latin typeface="Verdana"/>
                <a:cs typeface="Verdana"/>
              </a:rPr>
              <a:t> </a:t>
            </a:r>
            <a:r>
              <a:rPr sz="3264" dirty="0">
                <a:solidFill>
                  <a:srgbClr val="00339A"/>
                </a:solidFill>
                <a:latin typeface="Arial"/>
                <a:cs typeface="Arial"/>
              </a:rPr>
              <a:t>:</a:t>
            </a:r>
            <a:endParaRPr sz="3264" dirty="0">
              <a:latin typeface="Arial"/>
              <a:cs typeface="Arial"/>
            </a:endParaRPr>
          </a:p>
          <a:p>
            <a:pPr marL="883881" marR="4607" lvl="1" indent="-259118">
              <a:lnSpc>
                <a:spcPct val="110000"/>
              </a:lnSpc>
              <a:spcBef>
                <a:spcPts val="331"/>
              </a:spcBef>
              <a:buClr>
                <a:srgbClr val="000000"/>
              </a:buClr>
              <a:buSzPct val="68750"/>
              <a:buFont typeface="Wingdings"/>
              <a:buChar char=""/>
              <a:tabLst>
                <a:tab pos="883881" algn="l"/>
                <a:tab pos="884456" algn="l"/>
              </a:tabLst>
            </a:pPr>
            <a:r>
              <a:rPr sz="2176" spc="-5" dirty="0">
                <a:solidFill>
                  <a:srgbClr val="000065"/>
                </a:solidFill>
                <a:latin typeface="Verdana"/>
                <a:cs typeface="Verdana"/>
              </a:rPr>
              <a:t>Chipset </a:t>
            </a:r>
            <a:r>
              <a:rPr sz="2176" dirty="0">
                <a:solidFill>
                  <a:srgbClr val="000065"/>
                </a:solidFill>
                <a:latin typeface="Verdana"/>
                <a:cs typeface="Verdana"/>
              </a:rPr>
              <a:t>: </a:t>
            </a:r>
            <a:r>
              <a:rPr sz="2176" spc="-5" dirty="0">
                <a:solidFill>
                  <a:srgbClr val="000065"/>
                </a:solidFill>
                <a:latin typeface="Verdana"/>
                <a:cs typeface="Verdana"/>
              </a:rPr>
              <a:t>jeu </a:t>
            </a:r>
            <a:r>
              <a:rPr sz="2176" dirty="0">
                <a:solidFill>
                  <a:srgbClr val="000065"/>
                </a:solidFill>
                <a:latin typeface="Verdana"/>
                <a:cs typeface="Verdana"/>
              </a:rPr>
              <a:t>de composants, fonctions vitales de  l </a:t>
            </a:r>
            <a:r>
              <a:rPr sz="2176" spc="-5" dirty="0">
                <a:solidFill>
                  <a:srgbClr val="000065"/>
                </a:solidFill>
                <a:latin typeface="Verdana"/>
                <a:cs typeface="Verdana"/>
              </a:rPr>
              <a:t>’ordinateur</a:t>
            </a:r>
            <a:endParaRPr sz="2176" dirty="0">
              <a:latin typeface="Verdana"/>
              <a:cs typeface="Verdana"/>
            </a:endParaRPr>
          </a:p>
          <a:p>
            <a:pPr marL="883881" marR="286182" lvl="1" indent="-259118">
              <a:spcBef>
                <a:spcPts val="788"/>
              </a:spcBef>
              <a:buClr>
                <a:srgbClr val="000000"/>
              </a:buClr>
              <a:buSzPct val="68750"/>
              <a:buFont typeface="Wingdings"/>
              <a:buChar char=""/>
              <a:tabLst>
                <a:tab pos="883881" algn="l"/>
                <a:tab pos="884456" algn="l"/>
              </a:tabLst>
            </a:pPr>
            <a:r>
              <a:rPr sz="2176" spc="-5" dirty="0">
                <a:solidFill>
                  <a:srgbClr val="000065"/>
                </a:solidFill>
                <a:latin typeface="Verdana"/>
                <a:cs typeface="Verdana"/>
              </a:rPr>
              <a:t>Horloge temps </a:t>
            </a:r>
            <a:r>
              <a:rPr sz="2176" dirty="0">
                <a:solidFill>
                  <a:srgbClr val="000065"/>
                </a:solidFill>
                <a:latin typeface="Verdana"/>
                <a:cs typeface="Verdana"/>
              </a:rPr>
              <a:t>réel </a:t>
            </a:r>
            <a:r>
              <a:rPr sz="1814" i="1" spc="-9" dirty="0">
                <a:solidFill>
                  <a:srgbClr val="000065"/>
                </a:solidFill>
                <a:latin typeface="Verdana"/>
                <a:cs typeface="Verdana"/>
              </a:rPr>
              <a:t>(RTC, Real Time Clock) </a:t>
            </a:r>
            <a:r>
              <a:rPr sz="2176" dirty="0">
                <a:solidFill>
                  <a:srgbClr val="000065"/>
                </a:solidFill>
                <a:latin typeface="Verdana"/>
                <a:cs typeface="Verdana"/>
              </a:rPr>
              <a:t>: circuit  chargé de </a:t>
            </a:r>
            <a:r>
              <a:rPr sz="2176" spc="-5" dirty="0">
                <a:solidFill>
                  <a:srgbClr val="000065"/>
                </a:solidFill>
                <a:latin typeface="Verdana"/>
                <a:cs typeface="Verdana"/>
              </a:rPr>
              <a:t>la </a:t>
            </a:r>
            <a:r>
              <a:rPr sz="2176" dirty="0">
                <a:solidFill>
                  <a:srgbClr val="000065"/>
                </a:solidFill>
                <a:latin typeface="Verdana"/>
                <a:cs typeface="Verdana"/>
              </a:rPr>
              <a:t>synchronisation des signaux du  </a:t>
            </a:r>
            <a:r>
              <a:rPr sz="2176" spc="-5" dirty="0">
                <a:solidFill>
                  <a:srgbClr val="000065"/>
                </a:solidFill>
                <a:latin typeface="Verdana"/>
                <a:cs typeface="Verdana"/>
              </a:rPr>
              <a:t>système.</a:t>
            </a:r>
            <a:endParaRPr sz="2176" dirty="0">
              <a:latin typeface="Verdana"/>
              <a:cs typeface="Verdana"/>
            </a:endParaRPr>
          </a:p>
          <a:p>
            <a:pPr marL="883881" lvl="1" indent="-259118">
              <a:spcBef>
                <a:spcPts val="526"/>
              </a:spcBef>
              <a:buClr>
                <a:srgbClr val="000000"/>
              </a:buClr>
              <a:buSzPct val="68750"/>
              <a:buFont typeface="Wingdings"/>
              <a:buChar char=""/>
              <a:tabLst>
                <a:tab pos="883881" algn="l"/>
                <a:tab pos="884456" algn="l"/>
              </a:tabLst>
            </a:pPr>
            <a:r>
              <a:rPr sz="2176" dirty="0">
                <a:solidFill>
                  <a:srgbClr val="000065"/>
                </a:solidFill>
                <a:latin typeface="Verdana"/>
                <a:cs typeface="Verdana"/>
              </a:rPr>
              <a:t>Bios</a:t>
            </a:r>
            <a:endParaRPr sz="2176" dirty="0">
              <a:latin typeface="Verdana"/>
              <a:cs typeface="Verdana"/>
            </a:endParaRPr>
          </a:p>
          <a:p>
            <a:pPr marL="883881" lvl="1" indent="-259118">
              <a:spcBef>
                <a:spcPts val="521"/>
              </a:spcBef>
              <a:buClr>
                <a:srgbClr val="000000"/>
              </a:buClr>
              <a:buSzPct val="68750"/>
              <a:buFont typeface="Wingdings"/>
              <a:buChar char=""/>
              <a:tabLst>
                <a:tab pos="883881" algn="l"/>
                <a:tab pos="884456" algn="l"/>
              </a:tabLst>
            </a:pPr>
            <a:r>
              <a:rPr sz="2176" spc="-5" dirty="0">
                <a:solidFill>
                  <a:srgbClr val="000065"/>
                </a:solidFill>
                <a:latin typeface="Verdana"/>
                <a:cs typeface="Verdana"/>
              </a:rPr>
              <a:t>Connecteurs</a:t>
            </a:r>
            <a:r>
              <a:rPr sz="2176" spc="23" dirty="0">
                <a:solidFill>
                  <a:srgbClr val="000065"/>
                </a:solidFill>
                <a:latin typeface="Verdana"/>
                <a:cs typeface="Verdana"/>
              </a:rPr>
              <a:t> </a:t>
            </a:r>
            <a:r>
              <a:rPr sz="2176" dirty="0">
                <a:solidFill>
                  <a:srgbClr val="000065"/>
                </a:solidFill>
                <a:latin typeface="Verdana"/>
                <a:cs typeface="Verdana"/>
              </a:rPr>
              <a:t>mémoire</a:t>
            </a:r>
            <a:endParaRPr sz="2176" dirty="0">
              <a:latin typeface="Verdana"/>
              <a:cs typeface="Verdana"/>
            </a:endParaRPr>
          </a:p>
          <a:p>
            <a:pPr marL="883881" lvl="1" indent="-259118">
              <a:spcBef>
                <a:spcPts val="521"/>
              </a:spcBef>
              <a:buClr>
                <a:srgbClr val="000000"/>
              </a:buClr>
              <a:buSzPct val="68750"/>
              <a:buFont typeface="Wingdings"/>
              <a:buChar char=""/>
              <a:tabLst>
                <a:tab pos="883881" algn="l"/>
                <a:tab pos="884456" algn="l"/>
              </a:tabLst>
            </a:pPr>
            <a:r>
              <a:rPr sz="2176" dirty="0">
                <a:solidFill>
                  <a:srgbClr val="000065"/>
                </a:solidFill>
                <a:latin typeface="Verdana"/>
                <a:cs typeface="Verdana"/>
              </a:rPr>
              <a:t>Bus</a:t>
            </a:r>
            <a:r>
              <a:rPr sz="2176" spc="14" dirty="0">
                <a:solidFill>
                  <a:srgbClr val="000065"/>
                </a:solidFill>
                <a:latin typeface="Verdana"/>
                <a:cs typeface="Verdana"/>
              </a:rPr>
              <a:t> </a:t>
            </a:r>
            <a:r>
              <a:rPr sz="2176" spc="-5" dirty="0">
                <a:solidFill>
                  <a:srgbClr val="000065"/>
                </a:solidFill>
                <a:latin typeface="Verdana"/>
                <a:cs typeface="Verdana"/>
              </a:rPr>
              <a:t>système,</a:t>
            </a:r>
            <a:endParaRPr sz="2176" dirty="0">
              <a:latin typeface="Verdana"/>
              <a:cs typeface="Verdana"/>
            </a:endParaRPr>
          </a:p>
          <a:p>
            <a:pPr marL="883881" lvl="1" indent="-259118">
              <a:spcBef>
                <a:spcPts val="521"/>
              </a:spcBef>
              <a:buClr>
                <a:srgbClr val="000000"/>
              </a:buClr>
              <a:buSzPct val="68750"/>
              <a:buFont typeface="Wingdings"/>
              <a:buChar char=""/>
              <a:tabLst>
                <a:tab pos="883881" algn="l"/>
                <a:tab pos="884456" algn="l"/>
              </a:tabLst>
            </a:pPr>
            <a:r>
              <a:rPr sz="2176" dirty="0">
                <a:solidFill>
                  <a:srgbClr val="000065"/>
                </a:solidFill>
                <a:latin typeface="Verdana"/>
                <a:cs typeface="Verdana"/>
              </a:rPr>
              <a:t>Bus </a:t>
            </a:r>
            <a:r>
              <a:rPr sz="2176" spc="-5" dirty="0">
                <a:solidFill>
                  <a:srgbClr val="000065"/>
                </a:solidFill>
                <a:latin typeface="Verdana"/>
                <a:cs typeface="Verdana"/>
              </a:rPr>
              <a:t>PCI, </a:t>
            </a:r>
            <a:r>
              <a:rPr sz="2176" spc="-82" dirty="0">
                <a:solidFill>
                  <a:srgbClr val="000065"/>
                </a:solidFill>
                <a:latin typeface="Verdana"/>
                <a:cs typeface="Verdana"/>
              </a:rPr>
              <a:t>AGP,</a:t>
            </a:r>
            <a:r>
              <a:rPr sz="2176" spc="41" dirty="0">
                <a:solidFill>
                  <a:srgbClr val="000065"/>
                </a:solidFill>
                <a:latin typeface="Verdana"/>
                <a:cs typeface="Verdana"/>
              </a:rPr>
              <a:t> </a:t>
            </a:r>
            <a:r>
              <a:rPr sz="2176" spc="-5" dirty="0">
                <a:solidFill>
                  <a:srgbClr val="000065"/>
                </a:solidFill>
                <a:latin typeface="Verdana"/>
                <a:cs typeface="Verdana"/>
              </a:rPr>
              <a:t>PCIe...</a:t>
            </a:r>
            <a:endParaRPr sz="2176" dirty="0">
              <a:latin typeface="Verdana"/>
              <a:cs typeface="Verdana"/>
            </a:endParaRPr>
          </a:p>
        </p:txBody>
      </p:sp>
    </p:spTree>
    <p:extLst>
      <p:ext uri="{BB962C8B-B14F-4D97-AF65-F5344CB8AC3E}">
        <p14:creationId xmlns:p14="http://schemas.microsoft.com/office/powerpoint/2010/main" val="9552651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p:nvPr/>
        </p:nvSpPr>
        <p:spPr>
          <a:xfrm>
            <a:off x="2036543" y="482250"/>
            <a:ext cx="7157948" cy="735634"/>
          </a:xfrm>
          <a:prstGeom prst="rect">
            <a:avLst/>
          </a:prstGeom>
          <a:blipFill>
            <a:blip r:embed="rId5" cstate="print"/>
            <a:stretch>
              <a:fillRect/>
            </a:stretch>
          </a:blipFill>
        </p:spPr>
        <p:txBody>
          <a:bodyPr wrap="square" lIns="0" tIns="0" rIns="0" bIns="0" rtlCol="0"/>
          <a:lstStyle/>
          <a:p>
            <a:endParaRPr sz="1632"/>
          </a:p>
        </p:txBody>
      </p:sp>
      <p:sp>
        <p:nvSpPr>
          <p:cNvPr id="7" name="object 7"/>
          <p:cNvSpPr/>
          <p:nvPr/>
        </p:nvSpPr>
        <p:spPr>
          <a:xfrm>
            <a:off x="6422961" y="1337742"/>
            <a:ext cx="3819059" cy="4370463"/>
          </a:xfrm>
          <a:prstGeom prst="rect">
            <a:avLst/>
          </a:prstGeom>
          <a:blipFill>
            <a:blip r:embed="rId6" cstate="print"/>
            <a:stretch>
              <a:fillRect/>
            </a:stretch>
          </a:blipFill>
        </p:spPr>
        <p:txBody>
          <a:bodyPr wrap="square" lIns="0" tIns="0" rIns="0" bIns="0" rtlCol="0"/>
          <a:lstStyle/>
          <a:p>
            <a:endParaRPr sz="1632"/>
          </a:p>
        </p:txBody>
      </p:sp>
      <p:sp>
        <p:nvSpPr>
          <p:cNvPr id="8" name="object 8"/>
          <p:cNvSpPr txBox="1"/>
          <p:nvPr/>
        </p:nvSpPr>
        <p:spPr>
          <a:xfrm>
            <a:off x="2414803" y="1749107"/>
            <a:ext cx="3379480" cy="3257988"/>
          </a:xfrm>
          <a:prstGeom prst="rect">
            <a:avLst/>
          </a:prstGeom>
        </p:spPr>
        <p:txBody>
          <a:bodyPr vert="horz" wrap="square" lIns="0" tIns="149713" rIns="0" bIns="0" rtlCol="0">
            <a:spAutoFit/>
          </a:bodyPr>
          <a:lstStyle/>
          <a:p>
            <a:pPr marL="243571" indent="-232054">
              <a:spcBef>
                <a:spcPts val="1179"/>
              </a:spcBef>
              <a:buClr>
                <a:srgbClr val="2DA2BF"/>
              </a:buClr>
              <a:buSzPct val="66666"/>
              <a:buFont typeface="Arial"/>
              <a:buChar char="•"/>
              <a:tabLst>
                <a:tab pos="243571" algn="l"/>
                <a:tab pos="244147" algn="l"/>
              </a:tabLst>
            </a:pPr>
            <a:r>
              <a:rPr sz="1632" b="1" spc="-5" dirty="0">
                <a:latin typeface="Verdana"/>
                <a:cs typeface="Verdana"/>
              </a:rPr>
              <a:t>Type </a:t>
            </a:r>
            <a:r>
              <a:rPr sz="1632" i="1" spc="-5" dirty="0">
                <a:latin typeface="Verdana"/>
                <a:cs typeface="Verdana"/>
              </a:rPr>
              <a:t>: Full ATX </a:t>
            </a:r>
            <a:r>
              <a:rPr sz="1632" i="1" dirty="0">
                <a:latin typeface="Verdana"/>
                <a:cs typeface="Verdana"/>
              </a:rPr>
              <a:t>10.2” x</a:t>
            </a:r>
            <a:r>
              <a:rPr sz="1632" i="1" spc="-27" dirty="0">
                <a:latin typeface="Verdana"/>
                <a:cs typeface="Verdana"/>
              </a:rPr>
              <a:t> </a:t>
            </a:r>
            <a:r>
              <a:rPr sz="1632" i="1" dirty="0">
                <a:latin typeface="Verdana"/>
                <a:cs typeface="Verdana"/>
              </a:rPr>
              <a:t>12.0”</a:t>
            </a:r>
            <a:endParaRPr sz="1632">
              <a:latin typeface="Verdana"/>
              <a:cs typeface="Verdana"/>
            </a:endParaRPr>
          </a:p>
          <a:p>
            <a:pPr marL="243571" indent="-232054">
              <a:spcBef>
                <a:spcPts val="1088"/>
              </a:spcBef>
              <a:buClr>
                <a:srgbClr val="2DA2BF"/>
              </a:buClr>
              <a:buSzPct val="66666"/>
              <a:buFont typeface="Arial"/>
              <a:buChar char="•"/>
              <a:tabLst>
                <a:tab pos="243571" algn="l"/>
                <a:tab pos="244147" algn="l"/>
              </a:tabLst>
            </a:pPr>
            <a:r>
              <a:rPr sz="1632" b="1" i="1" spc="-5" dirty="0">
                <a:latin typeface="Verdana"/>
                <a:cs typeface="Verdana"/>
              </a:rPr>
              <a:t>Manufacturer </a:t>
            </a:r>
            <a:r>
              <a:rPr sz="1632" dirty="0">
                <a:latin typeface="Verdana"/>
                <a:cs typeface="Verdana"/>
              </a:rPr>
              <a:t>:</a:t>
            </a:r>
            <a:r>
              <a:rPr sz="1632" spc="41" dirty="0">
                <a:latin typeface="Verdana"/>
                <a:cs typeface="Verdana"/>
              </a:rPr>
              <a:t> </a:t>
            </a:r>
            <a:r>
              <a:rPr sz="1632" spc="-18" dirty="0">
                <a:latin typeface="Verdana"/>
                <a:cs typeface="Verdana"/>
              </a:rPr>
              <a:t>TYAN</a:t>
            </a:r>
            <a:endParaRPr sz="1632">
              <a:latin typeface="Verdana"/>
              <a:cs typeface="Verdana"/>
            </a:endParaRPr>
          </a:p>
          <a:p>
            <a:pPr marL="243571" indent="-232054">
              <a:spcBef>
                <a:spcPts val="1088"/>
              </a:spcBef>
              <a:buClr>
                <a:srgbClr val="2DA2BF"/>
              </a:buClr>
              <a:buSzPct val="66666"/>
              <a:buFont typeface="Arial"/>
              <a:buChar char="•"/>
              <a:tabLst>
                <a:tab pos="243571" algn="l"/>
                <a:tab pos="244147" algn="l"/>
              </a:tabLst>
            </a:pPr>
            <a:r>
              <a:rPr sz="1632" b="1" i="1" dirty="0">
                <a:latin typeface="Verdana"/>
                <a:cs typeface="Verdana"/>
              </a:rPr>
              <a:t>CPU</a:t>
            </a:r>
            <a:r>
              <a:rPr sz="1632" b="1" i="1" spc="18" dirty="0">
                <a:latin typeface="Verdana"/>
                <a:cs typeface="Verdana"/>
              </a:rPr>
              <a:t> </a:t>
            </a:r>
            <a:r>
              <a:rPr sz="1632" dirty="0">
                <a:latin typeface="Verdana"/>
                <a:cs typeface="Verdana"/>
              </a:rPr>
              <a:t>:</a:t>
            </a:r>
            <a:endParaRPr sz="1632">
              <a:latin typeface="Verdana"/>
              <a:cs typeface="Verdana"/>
            </a:endParaRPr>
          </a:p>
          <a:p>
            <a:pPr marL="316700"/>
            <a:r>
              <a:rPr sz="1632" dirty="0">
                <a:latin typeface="Verdana"/>
                <a:cs typeface="Verdana"/>
              </a:rPr>
              <a:t>AMD </a:t>
            </a:r>
            <a:r>
              <a:rPr sz="1632" b="1" i="1" spc="-5" dirty="0">
                <a:latin typeface="Verdana"/>
                <a:cs typeface="Verdana"/>
              </a:rPr>
              <a:t>Opteron </a:t>
            </a:r>
            <a:r>
              <a:rPr sz="1632" spc="-9" dirty="0">
                <a:latin typeface="Verdana"/>
                <a:cs typeface="Verdana"/>
              </a:rPr>
              <a:t>socket</a:t>
            </a:r>
            <a:r>
              <a:rPr sz="1632" spc="18" dirty="0">
                <a:latin typeface="Verdana"/>
                <a:cs typeface="Verdana"/>
              </a:rPr>
              <a:t> </a:t>
            </a:r>
            <a:r>
              <a:rPr sz="1632" dirty="0">
                <a:latin typeface="Verdana"/>
                <a:cs typeface="Verdana"/>
              </a:rPr>
              <a:t>F</a:t>
            </a:r>
            <a:endParaRPr sz="1632">
              <a:latin typeface="Verdana"/>
              <a:cs typeface="Verdana"/>
            </a:endParaRPr>
          </a:p>
          <a:p>
            <a:pPr marL="243571" indent="-232054">
              <a:spcBef>
                <a:spcPts val="1088"/>
              </a:spcBef>
              <a:buClr>
                <a:srgbClr val="2DA2BF"/>
              </a:buClr>
              <a:buSzPct val="66666"/>
              <a:buFont typeface="Arial"/>
              <a:buChar char="•"/>
              <a:tabLst>
                <a:tab pos="243571" algn="l"/>
                <a:tab pos="244147" algn="l"/>
              </a:tabLst>
            </a:pPr>
            <a:r>
              <a:rPr sz="1632" b="1" i="1" dirty="0">
                <a:latin typeface="Verdana"/>
                <a:cs typeface="Verdana"/>
              </a:rPr>
              <a:t>MEMORY </a:t>
            </a:r>
            <a:r>
              <a:rPr sz="1632" dirty="0">
                <a:latin typeface="Verdana"/>
                <a:cs typeface="Verdana"/>
              </a:rPr>
              <a:t>:</a:t>
            </a:r>
            <a:endParaRPr sz="1632">
              <a:latin typeface="Verdana"/>
              <a:cs typeface="Verdana"/>
            </a:endParaRPr>
          </a:p>
          <a:p>
            <a:pPr marL="658160" lvl="1" indent="-232054">
              <a:spcBef>
                <a:spcPts val="1088"/>
              </a:spcBef>
              <a:buClr>
                <a:srgbClr val="2DA2BF"/>
              </a:buClr>
              <a:buSzPct val="66666"/>
              <a:buFont typeface="Arial"/>
              <a:buChar char="•"/>
              <a:tabLst>
                <a:tab pos="658160" algn="l"/>
                <a:tab pos="658736" algn="l"/>
              </a:tabLst>
            </a:pPr>
            <a:r>
              <a:rPr sz="1632" dirty="0">
                <a:latin typeface="Verdana"/>
                <a:cs typeface="Verdana"/>
              </a:rPr>
              <a:t>DDR2-533</a:t>
            </a:r>
            <a:r>
              <a:rPr sz="1632" spc="-77" dirty="0">
                <a:latin typeface="Verdana"/>
                <a:cs typeface="Verdana"/>
              </a:rPr>
              <a:t> </a:t>
            </a:r>
            <a:r>
              <a:rPr sz="1632" spc="-5" dirty="0">
                <a:latin typeface="Verdana"/>
                <a:cs typeface="Verdana"/>
              </a:rPr>
              <a:t>ECC</a:t>
            </a:r>
            <a:endParaRPr sz="1632">
              <a:latin typeface="Verdana"/>
              <a:cs typeface="Verdana"/>
            </a:endParaRPr>
          </a:p>
          <a:p>
            <a:pPr marL="658160" lvl="1" indent="-232054">
              <a:spcBef>
                <a:spcPts val="1088"/>
              </a:spcBef>
              <a:buClr>
                <a:srgbClr val="2DA2BF"/>
              </a:buClr>
              <a:buSzPct val="66666"/>
              <a:buFont typeface="Arial"/>
              <a:buChar char="•"/>
              <a:tabLst>
                <a:tab pos="658160" algn="l"/>
                <a:tab pos="658736" algn="l"/>
              </a:tabLst>
            </a:pPr>
            <a:r>
              <a:rPr sz="1632" dirty="0">
                <a:latin typeface="Verdana"/>
                <a:cs typeface="Verdana"/>
              </a:rPr>
              <a:t>DDR2-667</a:t>
            </a:r>
            <a:r>
              <a:rPr sz="1632" spc="-77" dirty="0">
                <a:latin typeface="Verdana"/>
                <a:cs typeface="Verdana"/>
              </a:rPr>
              <a:t> </a:t>
            </a:r>
            <a:r>
              <a:rPr sz="1632" dirty="0">
                <a:latin typeface="Verdana"/>
                <a:cs typeface="Verdana"/>
              </a:rPr>
              <a:t>ECC</a:t>
            </a:r>
            <a:endParaRPr sz="1632">
              <a:latin typeface="Verdana"/>
              <a:cs typeface="Verdana"/>
            </a:endParaRPr>
          </a:p>
          <a:p>
            <a:pPr marL="243571" marR="371978" indent="-232054">
              <a:spcBef>
                <a:spcPts val="1088"/>
              </a:spcBef>
              <a:buClr>
                <a:srgbClr val="2DA2BF"/>
              </a:buClr>
              <a:buSzPct val="66666"/>
              <a:buFont typeface="Arial"/>
              <a:buChar char="•"/>
              <a:tabLst>
                <a:tab pos="243571" algn="l"/>
                <a:tab pos="244147" algn="l"/>
              </a:tabLst>
            </a:pPr>
            <a:r>
              <a:rPr sz="1632" b="1" i="1" spc="-5" dirty="0">
                <a:latin typeface="Verdana"/>
                <a:cs typeface="Verdana"/>
              </a:rPr>
              <a:t>Chipset </a:t>
            </a:r>
            <a:r>
              <a:rPr sz="1632" dirty="0">
                <a:latin typeface="Verdana"/>
                <a:cs typeface="Verdana"/>
              </a:rPr>
              <a:t>: </a:t>
            </a:r>
            <a:r>
              <a:rPr sz="1632" spc="-5" dirty="0">
                <a:latin typeface="Verdana"/>
                <a:cs typeface="Verdana"/>
              </a:rPr>
              <a:t>Nvidia NFP3600  </a:t>
            </a:r>
            <a:r>
              <a:rPr sz="1632" dirty="0">
                <a:latin typeface="Verdana"/>
                <a:cs typeface="Verdana"/>
              </a:rPr>
              <a:t>(MCP55P)</a:t>
            </a:r>
            <a:endParaRPr sz="1632">
              <a:latin typeface="Verdana"/>
              <a:cs typeface="Verdana"/>
            </a:endParaRPr>
          </a:p>
        </p:txBody>
      </p:sp>
      <p:sp>
        <p:nvSpPr>
          <p:cNvPr id="9" name="object 9"/>
          <p:cNvSpPr txBox="1">
            <a:spLocks noGrp="1"/>
          </p:cNvSpPr>
          <p:nvPr>
            <p:ph type="sldNum" sz="quarter" idx="7"/>
          </p:nvPr>
        </p:nvSpPr>
        <p:spPr>
          <a:xfrm>
            <a:off x="9055708" y="5862967"/>
            <a:ext cx="2487537" cy="133050"/>
          </a:xfrm>
          <a:prstGeom prst="rect">
            <a:avLst/>
          </a:prstGeom>
        </p:spPr>
        <p:txBody>
          <a:bodyPr vert="horz" wrap="square" lIns="0" tIns="0" rIns="0" bIns="0" rtlCol="0" anchor="ctr">
            <a:spAutoFit/>
          </a:bodyPr>
          <a:lstStyle/>
          <a:p>
            <a:pPr marL="23033">
              <a:lnSpc>
                <a:spcPts val="1084"/>
              </a:lnSpc>
            </a:pPr>
            <a:endParaRPr dirty="0"/>
          </a:p>
        </p:txBody>
      </p:sp>
    </p:spTree>
    <p:extLst>
      <p:ext uri="{BB962C8B-B14F-4D97-AF65-F5344CB8AC3E}">
        <p14:creationId xmlns:p14="http://schemas.microsoft.com/office/powerpoint/2010/main" val="3607150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txBox="1"/>
          <p:nvPr/>
        </p:nvSpPr>
        <p:spPr>
          <a:xfrm>
            <a:off x="96364" y="1440552"/>
            <a:ext cx="7538041" cy="3676221"/>
          </a:xfrm>
          <a:prstGeom prst="rect">
            <a:avLst/>
          </a:prstGeom>
        </p:spPr>
        <p:txBody>
          <a:bodyPr vert="horz" wrap="square" lIns="0" tIns="11516" rIns="0" bIns="0" rtlCol="0">
            <a:spAutoFit/>
          </a:bodyPr>
          <a:lstStyle/>
          <a:p>
            <a:pPr marL="361614" marR="4607" indent="-350097">
              <a:spcBef>
                <a:spcPts val="91"/>
              </a:spcBef>
              <a:buClr>
                <a:srgbClr val="2DA2BF"/>
              </a:buClr>
              <a:buSzPct val="68750"/>
              <a:buFont typeface="Wingdings"/>
              <a:buChar char=""/>
              <a:tabLst>
                <a:tab pos="361614" algn="l"/>
                <a:tab pos="362190" algn="l"/>
                <a:tab pos="6692733" algn="l"/>
              </a:tabLst>
            </a:pPr>
            <a:r>
              <a:rPr sz="2176" spc="-41" dirty="0">
                <a:latin typeface="Trebuchet MS"/>
                <a:cs typeface="Trebuchet MS"/>
              </a:rPr>
              <a:t>C'e</a:t>
            </a:r>
            <a:r>
              <a:rPr sz="2176" spc="-68" dirty="0">
                <a:latin typeface="Trebuchet MS"/>
                <a:cs typeface="Trebuchet MS"/>
              </a:rPr>
              <a:t>s</a:t>
            </a:r>
            <a:r>
              <a:rPr sz="2176" spc="-136" dirty="0">
                <a:latin typeface="Trebuchet MS"/>
                <a:cs typeface="Trebuchet MS"/>
              </a:rPr>
              <a:t>t</a:t>
            </a:r>
            <a:r>
              <a:rPr sz="2176" spc="-168" dirty="0">
                <a:latin typeface="Trebuchet MS"/>
                <a:cs typeface="Trebuchet MS"/>
              </a:rPr>
              <a:t> </a:t>
            </a:r>
            <a:r>
              <a:rPr sz="2176" spc="-127" dirty="0">
                <a:latin typeface="Trebuchet MS"/>
                <a:cs typeface="Trebuchet MS"/>
              </a:rPr>
              <a:t>le</a:t>
            </a:r>
            <a:r>
              <a:rPr sz="2176" spc="-168" dirty="0">
                <a:latin typeface="Trebuchet MS"/>
                <a:cs typeface="Trebuchet MS"/>
              </a:rPr>
              <a:t> </a:t>
            </a:r>
            <a:r>
              <a:rPr sz="2176" spc="-95" dirty="0">
                <a:latin typeface="Trebuchet MS"/>
                <a:cs typeface="Trebuchet MS"/>
              </a:rPr>
              <a:t>Basic</a:t>
            </a:r>
            <a:r>
              <a:rPr sz="2176" spc="-181" dirty="0">
                <a:latin typeface="Trebuchet MS"/>
                <a:cs typeface="Trebuchet MS"/>
              </a:rPr>
              <a:t> </a:t>
            </a:r>
            <a:r>
              <a:rPr sz="2176" spc="-82" dirty="0">
                <a:latin typeface="Trebuchet MS"/>
                <a:cs typeface="Trebuchet MS"/>
              </a:rPr>
              <a:t>Inpu</a:t>
            </a:r>
            <a:r>
              <a:rPr sz="2176" spc="-63" dirty="0">
                <a:latin typeface="Trebuchet MS"/>
                <a:cs typeface="Trebuchet MS"/>
              </a:rPr>
              <a:t>t</a:t>
            </a:r>
            <a:r>
              <a:rPr sz="2176" spc="-172" dirty="0">
                <a:latin typeface="Trebuchet MS"/>
                <a:cs typeface="Trebuchet MS"/>
              </a:rPr>
              <a:t> </a:t>
            </a:r>
            <a:r>
              <a:rPr sz="2176" spc="-86" dirty="0">
                <a:latin typeface="Trebuchet MS"/>
                <a:cs typeface="Trebuchet MS"/>
              </a:rPr>
              <a:t>Outpu</a:t>
            </a:r>
            <a:r>
              <a:rPr sz="2176" spc="-59" dirty="0">
                <a:latin typeface="Trebuchet MS"/>
                <a:cs typeface="Trebuchet MS"/>
              </a:rPr>
              <a:t>t</a:t>
            </a:r>
            <a:r>
              <a:rPr sz="2176" spc="-172" dirty="0">
                <a:latin typeface="Trebuchet MS"/>
                <a:cs typeface="Trebuchet MS"/>
              </a:rPr>
              <a:t> </a:t>
            </a:r>
            <a:r>
              <a:rPr sz="2176" spc="-103" dirty="0">
                <a:latin typeface="Trebuchet MS"/>
                <a:cs typeface="Trebuchet MS"/>
              </a:rPr>
              <a:t>Syst</a:t>
            </a:r>
            <a:r>
              <a:rPr sz="2176" spc="-100" dirty="0">
                <a:latin typeface="Trebuchet MS"/>
                <a:cs typeface="Trebuchet MS"/>
              </a:rPr>
              <a:t>e</a:t>
            </a:r>
            <a:r>
              <a:rPr sz="2176" spc="-68" dirty="0">
                <a:latin typeface="Trebuchet MS"/>
                <a:cs typeface="Trebuchet MS"/>
              </a:rPr>
              <a:t>m</a:t>
            </a:r>
            <a:r>
              <a:rPr sz="2176" spc="-258" dirty="0">
                <a:latin typeface="Trebuchet MS"/>
                <a:cs typeface="Trebuchet MS"/>
              </a:rPr>
              <a:t>,</a:t>
            </a:r>
            <a:r>
              <a:rPr sz="2176" spc="-168" dirty="0">
                <a:latin typeface="Trebuchet MS"/>
                <a:cs typeface="Trebuchet MS"/>
              </a:rPr>
              <a:t> </a:t>
            </a:r>
            <a:r>
              <a:rPr sz="2176" spc="-100" dirty="0" err="1">
                <a:latin typeface="Trebuchet MS"/>
                <a:cs typeface="Trebuchet MS"/>
              </a:rPr>
              <a:t>p</a:t>
            </a:r>
            <a:r>
              <a:rPr sz="2176" spc="-103" dirty="0" err="1">
                <a:latin typeface="Trebuchet MS"/>
                <a:cs typeface="Trebuchet MS"/>
              </a:rPr>
              <a:t>r</a:t>
            </a:r>
            <a:r>
              <a:rPr sz="2176" spc="-73" dirty="0" err="1">
                <a:latin typeface="Trebuchet MS"/>
                <a:cs typeface="Trebuchet MS"/>
              </a:rPr>
              <a:t>og</a:t>
            </a:r>
            <a:r>
              <a:rPr sz="2176" spc="-100" dirty="0" err="1">
                <a:latin typeface="Trebuchet MS"/>
                <a:cs typeface="Trebuchet MS"/>
              </a:rPr>
              <a:t>r</a:t>
            </a:r>
            <a:r>
              <a:rPr sz="2176" spc="-103" dirty="0" err="1">
                <a:latin typeface="Trebuchet MS"/>
                <a:cs typeface="Trebuchet MS"/>
              </a:rPr>
              <a:t>a</a:t>
            </a:r>
            <a:r>
              <a:rPr sz="2176" spc="-82" dirty="0" err="1">
                <a:latin typeface="Trebuchet MS"/>
                <a:cs typeface="Trebuchet MS"/>
              </a:rPr>
              <a:t>mme</a:t>
            </a:r>
            <a:r>
              <a:rPr sz="2176" spc="-181" dirty="0">
                <a:latin typeface="Trebuchet MS"/>
                <a:cs typeface="Trebuchet MS"/>
              </a:rPr>
              <a:t> </a:t>
            </a:r>
            <a:r>
              <a:rPr sz="2176" spc="-82" dirty="0" err="1" smtClean="0">
                <a:latin typeface="Trebuchet MS"/>
                <a:cs typeface="Trebuchet MS"/>
              </a:rPr>
              <a:t>basiqu</a:t>
            </a:r>
            <a:r>
              <a:rPr sz="2176" spc="-86" dirty="0" err="1" smtClean="0">
                <a:latin typeface="Trebuchet MS"/>
                <a:cs typeface="Trebuchet MS"/>
              </a:rPr>
              <a:t>e</a:t>
            </a:r>
            <a:r>
              <a:rPr lang="fr-FR" sz="2176" dirty="0">
                <a:latin typeface="Trebuchet MS"/>
                <a:cs typeface="Trebuchet MS"/>
              </a:rPr>
              <a:t> </a:t>
            </a:r>
            <a:r>
              <a:rPr sz="2176" spc="-82" dirty="0" smtClean="0">
                <a:latin typeface="Trebuchet MS"/>
                <a:cs typeface="Trebuchet MS"/>
              </a:rPr>
              <a:t>se</a:t>
            </a:r>
            <a:r>
              <a:rPr sz="2176" spc="-50" dirty="0" smtClean="0">
                <a:latin typeface="Trebuchet MS"/>
                <a:cs typeface="Trebuchet MS"/>
              </a:rPr>
              <a:t>r</a:t>
            </a:r>
            <a:r>
              <a:rPr sz="2176" spc="-118" dirty="0" smtClean="0">
                <a:latin typeface="Trebuchet MS"/>
                <a:cs typeface="Trebuchet MS"/>
              </a:rPr>
              <a:t>v</a:t>
            </a:r>
            <a:r>
              <a:rPr sz="2176" spc="-73" dirty="0" smtClean="0">
                <a:latin typeface="Trebuchet MS"/>
                <a:cs typeface="Trebuchet MS"/>
              </a:rPr>
              <a:t>a</a:t>
            </a:r>
            <a:r>
              <a:rPr sz="2176" spc="-100" dirty="0" smtClean="0">
                <a:latin typeface="Trebuchet MS"/>
                <a:cs typeface="Trebuchet MS"/>
              </a:rPr>
              <a:t>n</a:t>
            </a:r>
            <a:r>
              <a:rPr sz="2176" spc="-113" dirty="0" smtClean="0">
                <a:latin typeface="Trebuchet MS"/>
                <a:cs typeface="Trebuchet MS"/>
              </a:rPr>
              <a:t>t  </a:t>
            </a:r>
            <a:r>
              <a:rPr sz="2176" spc="-91" dirty="0">
                <a:latin typeface="Trebuchet MS"/>
                <a:cs typeface="Trebuchet MS"/>
              </a:rPr>
              <a:t>d'intermédiaire </a:t>
            </a:r>
            <a:r>
              <a:rPr sz="2176" spc="-109" dirty="0">
                <a:latin typeface="Trebuchet MS"/>
                <a:cs typeface="Trebuchet MS"/>
              </a:rPr>
              <a:t>entre </a:t>
            </a:r>
            <a:r>
              <a:rPr sz="2176" spc="-27" dirty="0">
                <a:latin typeface="Trebuchet MS"/>
                <a:cs typeface="Trebuchet MS"/>
              </a:rPr>
              <a:t>l'OS</a:t>
            </a:r>
            <a:r>
              <a:rPr sz="2176" spc="-512" dirty="0">
                <a:latin typeface="Trebuchet MS"/>
                <a:cs typeface="Trebuchet MS"/>
              </a:rPr>
              <a:t> </a:t>
            </a:r>
            <a:r>
              <a:rPr sz="2176" spc="-127" dirty="0">
                <a:latin typeface="Trebuchet MS"/>
                <a:cs typeface="Trebuchet MS"/>
              </a:rPr>
              <a:t>et </a:t>
            </a:r>
            <a:r>
              <a:rPr sz="2176" spc="-122" dirty="0">
                <a:latin typeface="Trebuchet MS"/>
                <a:cs typeface="Trebuchet MS"/>
              </a:rPr>
              <a:t>la </a:t>
            </a:r>
            <a:r>
              <a:rPr sz="2176" spc="-127" dirty="0">
                <a:latin typeface="Trebuchet MS"/>
                <a:cs typeface="Trebuchet MS"/>
              </a:rPr>
              <a:t>carte </a:t>
            </a:r>
            <a:r>
              <a:rPr sz="2176" spc="-100" dirty="0">
                <a:latin typeface="Trebuchet MS"/>
                <a:cs typeface="Trebuchet MS"/>
              </a:rPr>
              <a:t>mère </a:t>
            </a:r>
            <a:r>
              <a:rPr sz="2176" spc="-218" dirty="0">
                <a:latin typeface="Trebuchet MS"/>
                <a:cs typeface="Trebuchet MS"/>
              </a:rPr>
              <a:t>:</a:t>
            </a:r>
            <a:endParaRPr sz="2176" dirty="0">
              <a:latin typeface="Trebuchet MS"/>
              <a:cs typeface="Trebuchet MS"/>
            </a:endParaRPr>
          </a:p>
          <a:p>
            <a:pPr marL="883881" lvl="1" indent="-207294">
              <a:spcBef>
                <a:spcPts val="1478"/>
              </a:spcBef>
              <a:buClr>
                <a:srgbClr val="2DA2BF"/>
              </a:buClr>
              <a:buSzPct val="68750"/>
              <a:buChar char="•"/>
              <a:tabLst>
                <a:tab pos="884456" algn="l"/>
              </a:tabLst>
            </a:pPr>
            <a:r>
              <a:rPr sz="2176" spc="-103" dirty="0">
                <a:solidFill>
                  <a:srgbClr val="000065"/>
                </a:solidFill>
                <a:latin typeface="Trebuchet MS"/>
                <a:cs typeface="Trebuchet MS"/>
              </a:rPr>
              <a:t>Il</a:t>
            </a:r>
            <a:r>
              <a:rPr sz="2176" spc="-177" dirty="0">
                <a:solidFill>
                  <a:srgbClr val="000065"/>
                </a:solidFill>
                <a:latin typeface="Trebuchet MS"/>
                <a:cs typeface="Trebuchet MS"/>
              </a:rPr>
              <a:t> </a:t>
            </a:r>
            <a:r>
              <a:rPr sz="2176" spc="-103" dirty="0">
                <a:solidFill>
                  <a:srgbClr val="000065"/>
                </a:solidFill>
                <a:latin typeface="Trebuchet MS"/>
                <a:cs typeface="Trebuchet MS"/>
              </a:rPr>
              <a:t>est</a:t>
            </a:r>
            <a:r>
              <a:rPr sz="2176" spc="-163" dirty="0">
                <a:solidFill>
                  <a:srgbClr val="000065"/>
                </a:solidFill>
                <a:latin typeface="Trebuchet MS"/>
                <a:cs typeface="Trebuchet MS"/>
              </a:rPr>
              <a:t> </a:t>
            </a:r>
            <a:r>
              <a:rPr sz="2176" spc="-118" dirty="0">
                <a:solidFill>
                  <a:srgbClr val="000065"/>
                </a:solidFill>
                <a:latin typeface="Trebuchet MS"/>
                <a:cs typeface="Trebuchet MS"/>
              </a:rPr>
              <a:t>stocké</a:t>
            </a:r>
            <a:r>
              <a:rPr sz="2176" spc="-172" dirty="0">
                <a:solidFill>
                  <a:srgbClr val="000065"/>
                </a:solidFill>
                <a:latin typeface="Trebuchet MS"/>
                <a:cs typeface="Trebuchet MS"/>
              </a:rPr>
              <a:t> </a:t>
            </a:r>
            <a:r>
              <a:rPr sz="2176" spc="-68" dirty="0">
                <a:solidFill>
                  <a:srgbClr val="000065"/>
                </a:solidFill>
                <a:latin typeface="Trebuchet MS"/>
                <a:cs typeface="Trebuchet MS"/>
              </a:rPr>
              <a:t>dans</a:t>
            </a:r>
            <a:r>
              <a:rPr sz="2176" spc="-159" dirty="0">
                <a:solidFill>
                  <a:srgbClr val="000065"/>
                </a:solidFill>
                <a:latin typeface="Trebuchet MS"/>
                <a:cs typeface="Trebuchet MS"/>
              </a:rPr>
              <a:t> </a:t>
            </a:r>
            <a:r>
              <a:rPr sz="2176" spc="-73" dirty="0">
                <a:solidFill>
                  <a:srgbClr val="000065"/>
                </a:solidFill>
                <a:latin typeface="Trebuchet MS"/>
                <a:cs typeface="Trebuchet MS"/>
              </a:rPr>
              <a:t>une</a:t>
            </a:r>
            <a:r>
              <a:rPr sz="2176" spc="-163" dirty="0">
                <a:solidFill>
                  <a:srgbClr val="000065"/>
                </a:solidFill>
                <a:latin typeface="Trebuchet MS"/>
                <a:cs typeface="Trebuchet MS"/>
              </a:rPr>
              <a:t> </a:t>
            </a:r>
            <a:r>
              <a:rPr sz="2176" spc="-91" dirty="0">
                <a:solidFill>
                  <a:srgbClr val="000065"/>
                </a:solidFill>
                <a:latin typeface="Trebuchet MS"/>
                <a:cs typeface="Trebuchet MS"/>
              </a:rPr>
              <a:t>mémoire</a:t>
            </a:r>
            <a:r>
              <a:rPr sz="2176" spc="-181" dirty="0">
                <a:solidFill>
                  <a:srgbClr val="000065"/>
                </a:solidFill>
                <a:latin typeface="Trebuchet MS"/>
                <a:cs typeface="Trebuchet MS"/>
              </a:rPr>
              <a:t> </a:t>
            </a:r>
            <a:r>
              <a:rPr sz="2176" spc="-100" dirty="0">
                <a:solidFill>
                  <a:srgbClr val="000065"/>
                </a:solidFill>
                <a:latin typeface="Trebuchet MS"/>
                <a:cs typeface="Trebuchet MS"/>
              </a:rPr>
              <a:t>Flash</a:t>
            </a:r>
            <a:r>
              <a:rPr sz="2176" spc="-168" dirty="0">
                <a:solidFill>
                  <a:srgbClr val="000065"/>
                </a:solidFill>
                <a:latin typeface="Trebuchet MS"/>
                <a:cs typeface="Trebuchet MS"/>
              </a:rPr>
              <a:t> </a:t>
            </a:r>
            <a:r>
              <a:rPr sz="2176" spc="-100" dirty="0">
                <a:solidFill>
                  <a:srgbClr val="000065"/>
                </a:solidFill>
                <a:latin typeface="Trebuchet MS"/>
                <a:cs typeface="Trebuchet MS"/>
              </a:rPr>
              <a:t>contenant</a:t>
            </a:r>
            <a:endParaRPr sz="2176" dirty="0">
              <a:latin typeface="Trebuchet MS"/>
              <a:cs typeface="Trebuchet MS"/>
            </a:endParaRPr>
          </a:p>
          <a:p>
            <a:pPr marL="883881"/>
            <a:r>
              <a:rPr sz="2176" spc="-122" dirty="0">
                <a:solidFill>
                  <a:srgbClr val="000065"/>
                </a:solidFill>
                <a:latin typeface="Trebuchet MS"/>
                <a:cs typeface="Trebuchet MS"/>
              </a:rPr>
              <a:t>la </a:t>
            </a:r>
            <a:r>
              <a:rPr sz="2176" spc="-109" dirty="0">
                <a:solidFill>
                  <a:srgbClr val="000065"/>
                </a:solidFill>
                <a:latin typeface="Trebuchet MS"/>
                <a:cs typeface="Trebuchet MS"/>
              </a:rPr>
              <a:t>partie </a:t>
            </a:r>
            <a:r>
              <a:rPr sz="2176" spc="-118" dirty="0">
                <a:solidFill>
                  <a:srgbClr val="000065"/>
                </a:solidFill>
                <a:latin typeface="Trebuchet MS"/>
                <a:cs typeface="Trebuchet MS"/>
              </a:rPr>
              <a:t>logicielle </a:t>
            </a:r>
            <a:r>
              <a:rPr sz="1814" i="1" spc="-91" dirty="0">
                <a:solidFill>
                  <a:srgbClr val="000065"/>
                </a:solidFill>
                <a:latin typeface="Trebuchet MS"/>
                <a:cs typeface="Trebuchet MS"/>
              </a:rPr>
              <a:t>(accessible </a:t>
            </a:r>
            <a:r>
              <a:rPr sz="1814" i="1" spc="-82" dirty="0">
                <a:solidFill>
                  <a:srgbClr val="000065"/>
                </a:solidFill>
                <a:latin typeface="Trebuchet MS"/>
                <a:cs typeface="Trebuchet MS"/>
              </a:rPr>
              <a:t>par </a:t>
            </a:r>
            <a:r>
              <a:rPr sz="1814" i="1" spc="-141" dirty="0">
                <a:solidFill>
                  <a:srgbClr val="000065"/>
                </a:solidFill>
                <a:latin typeface="Trebuchet MS"/>
                <a:cs typeface="Trebuchet MS"/>
              </a:rPr>
              <a:t>le </a:t>
            </a:r>
            <a:r>
              <a:rPr sz="1814" i="1" spc="-118" dirty="0">
                <a:solidFill>
                  <a:srgbClr val="000065"/>
                </a:solidFill>
                <a:latin typeface="Trebuchet MS"/>
                <a:cs typeface="Trebuchet MS"/>
              </a:rPr>
              <a:t>Setup),</a:t>
            </a:r>
            <a:r>
              <a:rPr sz="1814" i="1" spc="-5" dirty="0">
                <a:solidFill>
                  <a:srgbClr val="000065"/>
                </a:solidFill>
                <a:latin typeface="Trebuchet MS"/>
                <a:cs typeface="Trebuchet MS"/>
              </a:rPr>
              <a:t> </a:t>
            </a:r>
            <a:r>
              <a:rPr sz="2176" spc="-95" dirty="0">
                <a:solidFill>
                  <a:srgbClr val="000065"/>
                </a:solidFill>
                <a:latin typeface="Trebuchet MS"/>
                <a:cs typeface="Trebuchet MS"/>
              </a:rPr>
              <a:t>reprogrammable</a:t>
            </a:r>
            <a:endParaRPr sz="2176" dirty="0">
              <a:latin typeface="Trebuchet MS"/>
              <a:cs typeface="Trebuchet MS"/>
            </a:endParaRPr>
          </a:p>
          <a:p>
            <a:pPr marL="883881">
              <a:spcBef>
                <a:spcPts val="27"/>
              </a:spcBef>
            </a:pPr>
            <a:r>
              <a:rPr sz="1814" i="1" spc="-109" dirty="0">
                <a:solidFill>
                  <a:srgbClr val="000065"/>
                </a:solidFill>
                <a:latin typeface="Trebuchet MS"/>
                <a:cs typeface="Trebuchet MS"/>
              </a:rPr>
              <a:t>(flasher </a:t>
            </a:r>
            <a:r>
              <a:rPr sz="1814" i="1" spc="-141" dirty="0">
                <a:solidFill>
                  <a:srgbClr val="000065"/>
                </a:solidFill>
                <a:latin typeface="Trebuchet MS"/>
                <a:cs typeface="Trebuchet MS"/>
              </a:rPr>
              <a:t>le</a:t>
            </a:r>
            <a:r>
              <a:rPr sz="1814" i="1" spc="-168" dirty="0">
                <a:solidFill>
                  <a:srgbClr val="000065"/>
                </a:solidFill>
                <a:latin typeface="Trebuchet MS"/>
                <a:cs typeface="Trebuchet MS"/>
              </a:rPr>
              <a:t> </a:t>
            </a:r>
            <a:r>
              <a:rPr sz="1814" i="1" spc="-86" dirty="0">
                <a:solidFill>
                  <a:srgbClr val="000065"/>
                </a:solidFill>
                <a:latin typeface="Trebuchet MS"/>
                <a:cs typeface="Trebuchet MS"/>
              </a:rPr>
              <a:t>bios)</a:t>
            </a:r>
            <a:endParaRPr sz="1814" dirty="0">
              <a:latin typeface="Trebuchet MS"/>
              <a:cs typeface="Trebuchet MS"/>
            </a:endParaRPr>
          </a:p>
          <a:p>
            <a:pPr marL="883881" marR="262573" lvl="1" indent="-207294">
              <a:spcBef>
                <a:spcPts val="1387"/>
              </a:spcBef>
              <a:buClr>
                <a:srgbClr val="2DA2BF"/>
              </a:buClr>
              <a:buSzPct val="68750"/>
              <a:buChar char="•"/>
              <a:tabLst>
                <a:tab pos="884456" algn="l"/>
              </a:tabLst>
            </a:pPr>
            <a:r>
              <a:rPr sz="2176" spc="-32" dirty="0">
                <a:solidFill>
                  <a:srgbClr val="000065"/>
                </a:solidFill>
                <a:latin typeface="Trebuchet MS"/>
                <a:cs typeface="Trebuchet MS"/>
              </a:rPr>
              <a:t>Un </a:t>
            </a:r>
            <a:r>
              <a:rPr sz="2176" spc="-127" dirty="0">
                <a:solidFill>
                  <a:srgbClr val="000065"/>
                </a:solidFill>
                <a:latin typeface="Trebuchet MS"/>
                <a:cs typeface="Trebuchet MS"/>
              </a:rPr>
              <a:t>circuit </a:t>
            </a:r>
            <a:r>
              <a:rPr sz="2176" spc="18" dirty="0">
                <a:solidFill>
                  <a:srgbClr val="000065"/>
                </a:solidFill>
                <a:latin typeface="Trebuchet MS"/>
                <a:cs typeface="Trebuchet MS"/>
              </a:rPr>
              <a:t>CMOS </a:t>
            </a:r>
            <a:r>
              <a:rPr sz="1814" i="1" spc="-103" dirty="0">
                <a:solidFill>
                  <a:srgbClr val="000065"/>
                </a:solidFill>
                <a:latin typeface="Trebuchet MS"/>
                <a:cs typeface="Trebuchet MS"/>
              </a:rPr>
              <a:t>(Complementary </a:t>
            </a:r>
            <a:r>
              <a:rPr sz="1814" i="1" spc="-68" dirty="0">
                <a:solidFill>
                  <a:srgbClr val="000065"/>
                </a:solidFill>
                <a:latin typeface="Trebuchet MS"/>
                <a:cs typeface="Trebuchet MS"/>
              </a:rPr>
              <a:t>Metal </a:t>
            </a:r>
            <a:r>
              <a:rPr sz="1814" i="1" spc="-95" dirty="0">
                <a:solidFill>
                  <a:srgbClr val="000065"/>
                </a:solidFill>
                <a:latin typeface="Trebuchet MS"/>
                <a:cs typeface="Trebuchet MS"/>
              </a:rPr>
              <a:t>Oxyde Semiconductor)  </a:t>
            </a:r>
            <a:r>
              <a:rPr sz="2176" spc="-100" dirty="0">
                <a:solidFill>
                  <a:srgbClr val="000065"/>
                </a:solidFill>
                <a:latin typeface="Trebuchet MS"/>
                <a:cs typeface="Trebuchet MS"/>
              </a:rPr>
              <a:t>enregistre </a:t>
            </a:r>
            <a:r>
              <a:rPr sz="2176" spc="-95" dirty="0">
                <a:solidFill>
                  <a:srgbClr val="000065"/>
                </a:solidFill>
                <a:latin typeface="Trebuchet MS"/>
                <a:cs typeface="Trebuchet MS"/>
              </a:rPr>
              <a:t>les </a:t>
            </a:r>
            <a:r>
              <a:rPr sz="2176" spc="-100" dirty="0">
                <a:solidFill>
                  <a:srgbClr val="000065"/>
                </a:solidFill>
                <a:latin typeface="Trebuchet MS"/>
                <a:cs typeface="Trebuchet MS"/>
              </a:rPr>
              <a:t>paramètres </a:t>
            </a:r>
            <a:r>
              <a:rPr sz="2176" spc="-77" dirty="0">
                <a:solidFill>
                  <a:srgbClr val="000065"/>
                </a:solidFill>
                <a:latin typeface="Trebuchet MS"/>
                <a:cs typeface="Trebuchet MS"/>
              </a:rPr>
              <a:t>choisis </a:t>
            </a:r>
            <a:r>
              <a:rPr sz="2176" spc="-86" dirty="0">
                <a:solidFill>
                  <a:srgbClr val="000065"/>
                </a:solidFill>
                <a:latin typeface="Trebuchet MS"/>
                <a:cs typeface="Trebuchet MS"/>
              </a:rPr>
              <a:t>lors </a:t>
            </a:r>
            <a:r>
              <a:rPr sz="2176" spc="-91" dirty="0">
                <a:solidFill>
                  <a:srgbClr val="000065"/>
                </a:solidFill>
                <a:latin typeface="Trebuchet MS"/>
                <a:cs typeface="Trebuchet MS"/>
              </a:rPr>
              <a:t>de </a:t>
            </a:r>
            <a:r>
              <a:rPr sz="2176" spc="-86" dirty="0">
                <a:solidFill>
                  <a:srgbClr val="000065"/>
                </a:solidFill>
                <a:latin typeface="Trebuchet MS"/>
                <a:cs typeface="Trebuchet MS"/>
              </a:rPr>
              <a:t>l'accès </a:t>
            </a:r>
            <a:r>
              <a:rPr sz="2176" spc="-77" dirty="0">
                <a:solidFill>
                  <a:srgbClr val="000065"/>
                </a:solidFill>
                <a:latin typeface="Trebuchet MS"/>
                <a:cs typeface="Trebuchet MS"/>
              </a:rPr>
              <a:t>au </a:t>
            </a:r>
            <a:r>
              <a:rPr sz="2176" spc="-86" dirty="0">
                <a:solidFill>
                  <a:srgbClr val="000065"/>
                </a:solidFill>
                <a:latin typeface="Trebuchet MS"/>
                <a:cs typeface="Trebuchet MS"/>
              </a:rPr>
              <a:t>setup  </a:t>
            </a:r>
            <a:r>
              <a:rPr sz="2176" spc="-150" dirty="0">
                <a:solidFill>
                  <a:srgbClr val="000065"/>
                </a:solidFill>
                <a:latin typeface="Trebuchet MS"/>
                <a:cs typeface="Trebuchet MS"/>
              </a:rPr>
              <a:t>Le</a:t>
            </a:r>
            <a:r>
              <a:rPr sz="2176" spc="-163" dirty="0">
                <a:solidFill>
                  <a:srgbClr val="000065"/>
                </a:solidFill>
                <a:latin typeface="Trebuchet MS"/>
                <a:cs typeface="Trebuchet MS"/>
              </a:rPr>
              <a:t> </a:t>
            </a:r>
            <a:r>
              <a:rPr sz="2176" spc="18" dirty="0">
                <a:solidFill>
                  <a:srgbClr val="000065"/>
                </a:solidFill>
                <a:latin typeface="Trebuchet MS"/>
                <a:cs typeface="Trebuchet MS"/>
              </a:rPr>
              <a:t>CMOS</a:t>
            </a:r>
            <a:r>
              <a:rPr sz="2176" spc="-177" dirty="0">
                <a:solidFill>
                  <a:srgbClr val="000065"/>
                </a:solidFill>
                <a:latin typeface="Trebuchet MS"/>
                <a:cs typeface="Trebuchet MS"/>
              </a:rPr>
              <a:t> </a:t>
            </a:r>
            <a:r>
              <a:rPr sz="2176" spc="-103" dirty="0">
                <a:solidFill>
                  <a:srgbClr val="000065"/>
                </a:solidFill>
                <a:latin typeface="Trebuchet MS"/>
                <a:cs typeface="Trebuchet MS"/>
              </a:rPr>
              <a:t>est</a:t>
            </a:r>
            <a:r>
              <a:rPr sz="2176" spc="-163" dirty="0">
                <a:solidFill>
                  <a:srgbClr val="000065"/>
                </a:solidFill>
                <a:latin typeface="Trebuchet MS"/>
                <a:cs typeface="Trebuchet MS"/>
              </a:rPr>
              <a:t> </a:t>
            </a:r>
            <a:r>
              <a:rPr sz="2176" spc="-109" dirty="0">
                <a:solidFill>
                  <a:srgbClr val="000065"/>
                </a:solidFill>
                <a:latin typeface="Trebuchet MS"/>
                <a:cs typeface="Trebuchet MS"/>
              </a:rPr>
              <a:t>alimenté</a:t>
            </a:r>
            <a:r>
              <a:rPr sz="2176" spc="-172" dirty="0">
                <a:solidFill>
                  <a:srgbClr val="000065"/>
                </a:solidFill>
                <a:latin typeface="Trebuchet MS"/>
                <a:cs typeface="Trebuchet MS"/>
              </a:rPr>
              <a:t> </a:t>
            </a:r>
            <a:r>
              <a:rPr sz="2176" spc="-77" dirty="0">
                <a:solidFill>
                  <a:srgbClr val="000065"/>
                </a:solidFill>
                <a:latin typeface="Trebuchet MS"/>
                <a:cs typeface="Trebuchet MS"/>
              </a:rPr>
              <a:t>en</a:t>
            </a:r>
            <a:r>
              <a:rPr sz="2176" spc="-159" dirty="0">
                <a:solidFill>
                  <a:srgbClr val="000065"/>
                </a:solidFill>
                <a:latin typeface="Trebuchet MS"/>
                <a:cs typeface="Trebuchet MS"/>
              </a:rPr>
              <a:t> </a:t>
            </a:r>
            <a:r>
              <a:rPr sz="2176" spc="-95" dirty="0">
                <a:solidFill>
                  <a:srgbClr val="000065"/>
                </a:solidFill>
                <a:latin typeface="Trebuchet MS"/>
                <a:cs typeface="Trebuchet MS"/>
              </a:rPr>
              <a:t>permanence</a:t>
            </a:r>
            <a:r>
              <a:rPr sz="2176" spc="-150" dirty="0">
                <a:solidFill>
                  <a:srgbClr val="000065"/>
                </a:solidFill>
                <a:latin typeface="Trebuchet MS"/>
                <a:cs typeface="Trebuchet MS"/>
              </a:rPr>
              <a:t> </a:t>
            </a:r>
            <a:r>
              <a:rPr sz="2176" spc="-91" dirty="0">
                <a:solidFill>
                  <a:srgbClr val="000065"/>
                </a:solidFill>
                <a:latin typeface="Trebuchet MS"/>
                <a:cs typeface="Trebuchet MS"/>
              </a:rPr>
              <a:t>par</a:t>
            </a:r>
            <a:r>
              <a:rPr sz="2176" spc="-163" dirty="0">
                <a:solidFill>
                  <a:srgbClr val="000065"/>
                </a:solidFill>
                <a:latin typeface="Trebuchet MS"/>
                <a:cs typeface="Trebuchet MS"/>
              </a:rPr>
              <a:t> </a:t>
            </a:r>
            <a:r>
              <a:rPr sz="2176" spc="-73" dirty="0">
                <a:solidFill>
                  <a:srgbClr val="000065"/>
                </a:solidFill>
                <a:latin typeface="Trebuchet MS"/>
                <a:cs typeface="Trebuchet MS"/>
              </a:rPr>
              <a:t>une</a:t>
            </a:r>
            <a:r>
              <a:rPr sz="2176" spc="-163" dirty="0">
                <a:solidFill>
                  <a:srgbClr val="000065"/>
                </a:solidFill>
                <a:latin typeface="Trebuchet MS"/>
                <a:cs typeface="Trebuchet MS"/>
              </a:rPr>
              <a:t> </a:t>
            </a:r>
            <a:r>
              <a:rPr sz="2176" spc="-113" dirty="0">
                <a:solidFill>
                  <a:srgbClr val="000065"/>
                </a:solidFill>
                <a:latin typeface="Trebuchet MS"/>
                <a:cs typeface="Trebuchet MS"/>
              </a:rPr>
              <a:t>pile</a:t>
            </a:r>
            <a:r>
              <a:rPr sz="2176" spc="-168" dirty="0">
                <a:solidFill>
                  <a:srgbClr val="000065"/>
                </a:solidFill>
                <a:latin typeface="Trebuchet MS"/>
                <a:cs typeface="Trebuchet MS"/>
              </a:rPr>
              <a:t> </a:t>
            </a:r>
            <a:r>
              <a:rPr sz="2176" spc="-36" dirty="0">
                <a:solidFill>
                  <a:srgbClr val="000065"/>
                </a:solidFill>
                <a:latin typeface="Trebuchet MS"/>
                <a:cs typeface="Trebuchet MS"/>
              </a:rPr>
              <a:t>ou</a:t>
            </a:r>
            <a:r>
              <a:rPr sz="2176" spc="-163" dirty="0">
                <a:solidFill>
                  <a:srgbClr val="000065"/>
                </a:solidFill>
                <a:latin typeface="Trebuchet MS"/>
                <a:cs typeface="Trebuchet MS"/>
              </a:rPr>
              <a:t> </a:t>
            </a:r>
            <a:r>
              <a:rPr sz="2176" spc="-54" dirty="0">
                <a:solidFill>
                  <a:srgbClr val="000065"/>
                </a:solidFill>
                <a:latin typeface="Trebuchet MS"/>
                <a:cs typeface="Trebuchet MS"/>
              </a:rPr>
              <a:t>un  </a:t>
            </a:r>
            <a:r>
              <a:rPr sz="2176" spc="-131" dirty="0">
                <a:solidFill>
                  <a:srgbClr val="000065"/>
                </a:solidFill>
                <a:latin typeface="Trebuchet MS"/>
                <a:cs typeface="Trebuchet MS"/>
              </a:rPr>
              <a:t>accumulateur. </a:t>
            </a:r>
            <a:r>
              <a:rPr sz="2176" spc="-77" dirty="0">
                <a:solidFill>
                  <a:srgbClr val="000065"/>
                </a:solidFill>
                <a:latin typeface="Trebuchet MS"/>
                <a:cs typeface="Trebuchet MS"/>
              </a:rPr>
              <a:t>(Sans </a:t>
            </a:r>
            <a:r>
              <a:rPr sz="2176" spc="-103" dirty="0">
                <a:solidFill>
                  <a:srgbClr val="000065"/>
                </a:solidFill>
                <a:latin typeface="Trebuchet MS"/>
                <a:cs typeface="Trebuchet MS"/>
              </a:rPr>
              <a:t>alimentation </a:t>
            </a:r>
            <a:r>
              <a:rPr sz="2176" spc="-109" dirty="0">
                <a:solidFill>
                  <a:srgbClr val="000065"/>
                </a:solidFill>
                <a:latin typeface="Trebuchet MS"/>
                <a:cs typeface="Trebuchet MS"/>
              </a:rPr>
              <a:t>perte </a:t>
            </a:r>
            <a:r>
              <a:rPr sz="2176" spc="-73" dirty="0">
                <a:solidFill>
                  <a:srgbClr val="000065"/>
                </a:solidFill>
                <a:latin typeface="Trebuchet MS"/>
                <a:cs typeface="Trebuchet MS"/>
              </a:rPr>
              <a:t>des </a:t>
            </a:r>
            <a:r>
              <a:rPr sz="2176" spc="-100" dirty="0">
                <a:solidFill>
                  <a:srgbClr val="000065"/>
                </a:solidFill>
                <a:latin typeface="Trebuchet MS"/>
                <a:cs typeface="Trebuchet MS"/>
              </a:rPr>
              <a:t>valeurs  paramétrées </a:t>
            </a:r>
            <a:r>
              <a:rPr sz="2176" spc="-127" dirty="0">
                <a:solidFill>
                  <a:srgbClr val="000065"/>
                </a:solidFill>
                <a:latin typeface="Trebuchet MS"/>
                <a:cs typeface="Trebuchet MS"/>
              </a:rPr>
              <a:t>et </a:t>
            </a:r>
            <a:r>
              <a:rPr sz="2176" spc="-100" dirty="0">
                <a:solidFill>
                  <a:srgbClr val="000065"/>
                </a:solidFill>
                <a:latin typeface="Trebuchet MS"/>
                <a:cs typeface="Trebuchet MS"/>
              </a:rPr>
              <a:t>récupération </a:t>
            </a:r>
            <a:r>
              <a:rPr sz="2176" spc="-73" dirty="0">
                <a:solidFill>
                  <a:srgbClr val="000065"/>
                </a:solidFill>
                <a:latin typeface="Trebuchet MS"/>
                <a:cs typeface="Trebuchet MS"/>
              </a:rPr>
              <a:t>des </a:t>
            </a:r>
            <a:r>
              <a:rPr sz="2176" spc="-100" dirty="0">
                <a:solidFill>
                  <a:srgbClr val="000065"/>
                </a:solidFill>
                <a:latin typeface="Trebuchet MS"/>
                <a:cs typeface="Trebuchet MS"/>
              </a:rPr>
              <a:t>valeurs </a:t>
            </a:r>
            <a:r>
              <a:rPr sz="2176" spc="-91" dirty="0">
                <a:solidFill>
                  <a:srgbClr val="000065"/>
                </a:solidFill>
                <a:latin typeface="Trebuchet MS"/>
                <a:cs typeface="Trebuchet MS"/>
              </a:rPr>
              <a:t>par</a:t>
            </a:r>
            <a:r>
              <a:rPr sz="2176" spc="-508" dirty="0">
                <a:solidFill>
                  <a:srgbClr val="000065"/>
                </a:solidFill>
                <a:latin typeface="Trebuchet MS"/>
                <a:cs typeface="Trebuchet MS"/>
              </a:rPr>
              <a:t> </a:t>
            </a:r>
            <a:r>
              <a:rPr sz="2176" spc="-136" dirty="0" err="1">
                <a:solidFill>
                  <a:srgbClr val="000065"/>
                </a:solidFill>
                <a:latin typeface="Trebuchet MS"/>
                <a:cs typeface="Trebuchet MS"/>
              </a:rPr>
              <a:t>défaut</a:t>
            </a:r>
            <a:r>
              <a:rPr sz="2176" spc="-136" dirty="0" smtClean="0">
                <a:solidFill>
                  <a:srgbClr val="000065"/>
                </a:solidFill>
                <a:latin typeface="Trebuchet MS"/>
                <a:cs typeface="Trebuchet MS"/>
              </a:rPr>
              <a:t>).</a:t>
            </a:r>
            <a:endParaRPr sz="2176" dirty="0">
              <a:latin typeface="Trebuchet MS"/>
              <a:cs typeface="Trebuchet MS"/>
            </a:endParaRPr>
          </a:p>
        </p:txBody>
      </p:sp>
      <p:sp>
        <p:nvSpPr>
          <p:cNvPr id="7" name="object 7"/>
          <p:cNvSpPr/>
          <p:nvPr/>
        </p:nvSpPr>
        <p:spPr>
          <a:xfrm>
            <a:off x="2063178" y="508507"/>
            <a:ext cx="1383722" cy="316898"/>
          </a:xfrm>
          <a:prstGeom prst="rect">
            <a:avLst/>
          </a:prstGeom>
          <a:blipFill>
            <a:blip r:embed="rId5" cstate="print"/>
            <a:stretch>
              <a:fillRect/>
            </a:stretch>
          </a:blipFill>
        </p:spPr>
        <p:txBody>
          <a:bodyPr wrap="square" lIns="0" tIns="0" rIns="0" bIns="0" rtlCol="0"/>
          <a:lstStyle/>
          <a:p>
            <a:endParaRPr sz="1632"/>
          </a:p>
        </p:txBody>
      </p:sp>
      <p:pic>
        <p:nvPicPr>
          <p:cNvPr id="8" name="Imag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4405" y="4012956"/>
            <a:ext cx="4557595" cy="2845044"/>
          </a:xfrm>
          <a:prstGeom prst="rect">
            <a:avLst/>
          </a:prstGeom>
        </p:spPr>
      </p:pic>
      <p:pic>
        <p:nvPicPr>
          <p:cNvPr id="9" name="Imag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5082" y="288484"/>
            <a:ext cx="4326917" cy="2433891"/>
          </a:xfrm>
          <a:prstGeom prst="rect">
            <a:avLst/>
          </a:prstGeom>
        </p:spPr>
      </p:pic>
    </p:spTree>
    <p:extLst>
      <p:ext uri="{BB962C8B-B14F-4D97-AF65-F5344CB8AC3E}">
        <p14:creationId xmlns:p14="http://schemas.microsoft.com/office/powerpoint/2010/main" val="40307937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txBox="1">
            <a:spLocks noGrp="1"/>
          </p:cNvSpPr>
          <p:nvPr>
            <p:ph type="title"/>
          </p:nvPr>
        </p:nvSpPr>
        <p:spPr>
          <a:xfrm>
            <a:off x="179146" y="2906399"/>
            <a:ext cx="3821354" cy="2272270"/>
          </a:xfrm>
          <a:prstGeom prst="rect">
            <a:avLst/>
          </a:prstGeom>
        </p:spPr>
        <p:txBody>
          <a:bodyPr vert="horz" wrap="square" lIns="0" tIns="11516" rIns="0" bIns="0" rtlCol="0" anchor="ctr">
            <a:spAutoFit/>
          </a:bodyPr>
          <a:lstStyle/>
          <a:p>
            <a:pPr marL="243571" marR="4607" indent="-232630">
              <a:lnSpc>
                <a:spcPct val="100000"/>
              </a:lnSpc>
              <a:spcBef>
                <a:spcPts val="91"/>
              </a:spcBef>
            </a:pPr>
            <a:r>
              <a:rPr sz="3600" b="1" spc="-77" dirty="0" smtClean="0">
                <a:solidFill>
                  <a:srgbClr val="000000"/>
                </a:solidFill>
              </a:rPr>
              <a:t>L'UEFI </a:t>
            </a:r>
            <a:r>
              <a:rPr sz="3600" b="1" spc="-100" dirty="0">
                <a:solidFill>
                  <a:srgbClr val="000000"/>
                </a:solidFill>
              </a:rPr>
              <a:t>regroupe </a:t>
            </a:r>
            <a:r>
              <a:rPr sz="3600" b="1" spc="-82" dirty="0">
                <a:solidFill>
                  <a:srgbClr val="000000"/>
                </a:solidFill>
              </a:rPr>
              <a:t>des </a:t>
            </a:r>
            <a:r>
              <a:rPr sz="3600" b="1" spc="-91" dirty="0">
                <a:solidFill>
                  <a:srgbClr val="000000"/>
                </a:solidFill>
              </a:rPr>
              <a:t>fournisseurs</a:t>
            </a:r>
            <a:r>
              <a:rPr sz="3600" b="1" spc="-585" dirty="0">
                <a:solidFill>
                  <a:srgbClr val="000000"/>
                </a:solidFill>
              </a:rPr>
              <a:t> </a:t>
            </a:r>
            <a:r>
              <a:rPr sz="3600" b="1" spc="-103" dirty="0">
                <a:solidFill>
                  <a:srgbClr val="000000"/>
                </a:solidFill>
              </a:rPr>
              <a:t>de </a:t>
            </a:r>
            <a:r>
              <a:rPr sz="3600" b="1" spc="-136" dirty="0">
                <a:solidFill>
                  <a:srgbClr val="000000"/>
                </a:solidFill>
              </a:rPr>
              <a:t>puces, </a:t>
            </a:r>
            <a:r>
              <a:rPr sz="3600" b="1" spc="-145" dirty="0">
                <a:solidFill>
                  <a:srgbClr val="000000"/>
                </a:solidFill>
              </a:rPr>
              <a:t>matériels,  </a:t>
            </a:r>
            <a:r>
              <a:rPr sz="3600" b="1" spc="-122" dirty="0">
                <a:solidFill>
                  <a:srgbClr val="000000"/>
                </a:solidFill>
              </a:rPr>
              <a:t>systèmes.</a:t>
            </a:r>
            <a:endParaRPr sz="1400" b="1" dirty="0">
              <a:latin typeface="Arial"/>
              <a:cs typeface="Arial"/>
            </a:endParaRPr>
          </a:p>
        </p:txBody>
      </p:sp>
      <p:sp>
        <p:nvSpPr>
          <p:cNvPr id="7" name="object 7"/>
          <p:cNvSpPr txBox="1"/>
          <p:nvPr/>
        </p:nvSpPr>
        <p:spPr>
          <a:xfrm>
            <a:off x="4237840" y="2692643"/>
            <a:ext cx="7769521" cy="3465651"/>
          </a:xfrm>
          <a:prstGeom prst="rect">
            <a:avLst/>
          </a:prstGeom>
        </p:spPr>
        <p:txBody>
          <a:bodyPr vert="horz" wrap="square" lIns="0" tIns="11516" rIns="0" bIns="0" rtlCol="0">
            <a:spAutoFit/>
          </a:bodyPr>
          <a:lstStyle/>
          <a:p>
            <a:pPr marL="218811" marR="19002" indent="-207294">
              <a:spcBef>
                <a:spcPts val="91"/>
              </a:spcBef>
              <a:buClr>
                <a:srgbClr val="2DA2BF"/>
              </a:buClr>
              <a:buFont typeface="Verdana"/>
              <a:buChar char="◦"/>
              <a:tabLst>
                <a:tab pos="218811" algn="l"/>
              </a:tabLst>
            </a:pPr>
            <a:r>
              <a:rPr sz="1995" spc="-100" dirty="0">
                <a:latin typeface="Trebuchet MS"/>
                <a:cs typeface="Trebuchet MS"/>
              </a:rPr>
              <a:t>Géré</a:t>
            </a:r>
            <a:r>
              <a:rPr sz="1995" spc="-150" dirty="0">
                <a:latin typeface="Trebuchet MS"/>
                <a:cs typeface="Trebuchet MS"/>
              </a:rPr>
              <a:t> </a:t>
            </a:r>
            <a:r>
              <a:rPr sz="1995" spc="-82" dirty="0">
                <a:latin typeface="Trebuchet MS"/>
                <a:cs typeface="Trebuchet MS"/>
              </a:rPr>
              <a:t>par</a:t>
            </a:r>
            <a:r>
              <a:rPr sz="1995" spc="-150" dirty="0">
                <a:latin typeface="Trebuchet MS"/>
                <a:cs typeface="Trebuchet MS"/>
              </a:rPr>
              <a:t> </a:t>
            </a:r>
            <a:r>
              <a:rPr sz="1995" spc="-118" dirty="0">
                <a:latin typeface="Trebuchet MS"/>
                <a:cs typeface="Trebuchet MS"/>
              </a:rPr>
              <a:t>le</a:t>
            </a:r>
            <a:r>
              <a:rPr sz="1995" spc="-154" dirty="0">
                <a:latin typeface="Trebuchet MS"/>
                <a:cs typeface="Trebuchet MS"/>
              </a:rPr>
              <a:t> </a:t>
            </a:r>
            <a:r>
              <a:rPr sz="1995" spc="-77" dirty="0">
                <a:latin typeface="Trebuchet MS"/>
                <a:cs typeface="Trebuchet MS"/>
              </a:rPr>
              <a:t>forum</a:t>
            </a:r>
            <a:r>
              <a:rPr sz="1995" spc="-159" dirty="0">
                <a:latin typeface="Trebuchet MS"/>
                <a:cs typeface="Trebuchet MS"/>
              </a:rPr>
              <a:t> </a:t>
            </a:r>
            <a:r>
              <a:rPr sz="1995" spc="-109" dirty="0">
                <a:latin typeface="Trebuchet MS"/>
                <a:cs typeface="Trebuchet MS"/>
              </a:rPr>
              <a:t>UEFI,</a:t>
            </a:r>
            <a:r>
              <a:rPr sz="1995" spc="-150" dirty="0">
                <a:latin typeface="Trebuchet MS"/>
                <a:cs typeface="Trebuchet MS"/>
              </a:rPr>
              <a:t> </a:t>
            </a:r>
            <a:r>
              <a:rPr sz="1995" spc="-73" dirty="0">
                <a:latin typeface="Trebuchet MS"/>
                <a:cs typeface="Trebuchet MS"/>
              </a:rPr>
              <a:t>qui</a:t>
            </a:r>
            <a:r>
              <a:rPr sz="1995" spc="-163" dirty="0">
                <a:latin typeface="Trebuchet MS"/>
                <a:cs typeface="Trebuchet MS"/>
              </a:rPr>
              <a:t> </a:t>
            </a:r>
            <a:r>
              <a:rPr sz="1995" spc="-91" dirty="0">
                <a:latin typeface="Trebuchet MS"/>
                <a:cs typeface="Trebuchet MS"/>
              </a:rPr>
              <a:t>administre</a:t>
            </a:r>
            <a:r>
              <a:rPr sz="1995" spc="-168" dirty="0">
                <a:latin typeface="Trebuchet MS"/>
                <a:cs typeface="Trebuchet MS"/>
              </a:rPr>
              <a:t> </a:t>
            </a:r>
            <a:r>
              <a:rPr sz="1995" spc="-91" dirty="0">
                <a:latin typeface="Trebuchet MS"/>
                <a:cs typeface="Trebuchet MS"/>
              </a:rPr>
              <a:t>les</a:t>
            </a:r>
            <a:r>
              <a:rPr sz="1995" spc="-141" dirty="0">
                <a:latin typeface="Trebuchet MS"/>
                <a:cs typeface="Trebuchet MS"/>
              </a:rPr>
              <a:t> </a:t>
            </a:r>
            <a:r>
              <a:rPr sz="1995" spc="-103" dirty="0">
                <a:latin typeface="Trebuchet MS"/>
                <a:cs typeface="Trebuchet MS"/>
              </a:rPr>
              <a:t>spécifications,</a:t>
            </a:r>
            <a:r>
              <a:rPr sz="1995" spc="-154" dirty="0">
                <a:latin typeface="Trebuchet MS"/>
                <a:cs typeface="Trebuchet MS"/>
              </a:rPr>
              <a:t> </a:t>
            </a:r>
            <a:r>
              <a:rPr sz="1995" spc="-91" dirty="0">
                <a:latin typeface="Trebuchet MS"/>
                <a:cs typeface="Trebuchet MS"/>
              </a:rPr>
              <a:t>les</a:t>
            </a:r>
            <a:r>
              <a:rPr sz="1995" spc="-141" dirty="0">
                <a:latin typeface="Trebuchet MS"/>
                <a:cs typeface="Trebuchet MS"/>
              </a:rPr>
              <a:t> </a:t>
            </a:r>
            <a:r>
              <a:rPr sz="1995" spc="-82" dirty="0">
                <a:latin typeface="Trebuchet MS"/>
                <a:cs typeface="Trebuchet MS"/>
              </a:rPr>
              <a:t>outils</a:t>
            </a:r>
            <a:r>
              <a:rPr sz="1995" spc="-159" dirty="0">
                <a:latin typeface="Trebuchet MS"/>
                <a:cs typeface="Trebuchet MS"/>
              </a:rPr>
              <a:t> </a:t>
            </a:r>
            <a:r>
              <a:rPr sz="1995" spc="-82" dirty="0">
                <a:latin typeface="Trebuchet MS"/>
                <a:cs typeface="Trebuchet MS"/>
              </a:rPr>
              <a:t>de</a:t>
            </a:r>
            <a:r>
              <a:rPr sz="1995" spc="-150" dirty="0">
                <a:latin typeface="Trebuchet MS"/>
                <a:cs typeface="Trebuchet MS"/>
              </a:rPr>
              <a:t> </a:t>
            </a:r>
            <a:r>
              <a:rPr sz="1995" spc="-109" dirty="0">
                <a:latin typeface="Trebuchet MS"/>
                <a:cs typeface="Trebuchet MS"/>
              </a:rPr>
              <a:t>test  </a:t>
            </a:r>
            <a:r>
              <a:rPr sz="1995" spc="-113" dirty="0">
                <a:latin typeface="Trebuchet MS"/>
                <a:cs typeface="Trebuchet MS"/>
              </a:rPr>
              <a:t>et</a:t>
            </a:r>
            <a:r>
              <a:rPr sz="1995" spc="-145" dirty="0">
                <a:latin typeface="Trebuchet MS"/>
                <a:cs typeface="Trebuchet MS"/>
              </a:rPr>
              <a:t> </a:t>
            </a:r>
            <a:r>
              <a:rPr sz="1995" spc="-91" dirty="0">
                <a:latin typeface="Trebuchet MS"/>
                <a:cs typeface="Trebuchet MS"/>
              </a:rPr>
              <a:t>les</a:t>
            </a:r>
            <a:r>
              <a:rPr sz="1995" spc="-154" dirty="0">
                <a:latin typeface="Trebuchet MS"/>
                <a:cs typeface="Trebuchet MS"/>
              </a:rPr>
              <a:t> </a:t>
            </a:r>
            <a:r>
              <a:rPr sz="1995" spc="-91" dirty="0">
                <a:latin typeface="Trebuchet MS"/>
                <a:cs typeface="Trebuchet MS"/>
              </a:rPr>
              <a:t>implémentations</a:t>
            </a:r>
            <a:r>
              <a:rPr sz="1995" spc="-159" dirty="0">
                <a:latin typeface="Trebuchet MS"/>
                <a:cs typeface="Trebuchet MS"/>
              </a:rPr>
              <a:t> </a:t>
            </a:r>
            <a:r>
              <a:rPr sz="1995" spc="-91" dirty="0">
                <a:latin typeface="Trebuchet MS"/>
                <a:cs typeface="Trebuchet MS"/>
              </a:rPr>
              <a:t>utilisés</a:t>
            </a:r>
            <a:r>
              <a:rPr sz="1995" spc="-154" dirty="0">
                <a:latin typeface="Trebuchet MS"/>
                <a:cs typeface="Trebuchet MS"/>
              </a:rPr>
              <a:t> </a:t>
            </a:r>
            <a:r>
              <a:rPr sz="1995" spc="-50" dirty="0">
                <a:latin typeface="Trebuchet MS"/>
                <a:cs typeface="Trebuchet MS"/>
              </a:rPr>
              <a:t>sur</a:t>
            </a:r>
            <a:r>
              <a:rPr sz="1995" spc="-168" dirty="0">
                <a:latin typeface="Trebuchet MS"/>
                <a:cs typeface="Trebuchet MS"/>
              </a:rPr>
              <a:t> </a:t>
            </a:r>
            <a:r>
              <a:rPr sz="1995" spc="-91" dirty="0">
                <a:latin typeface="Trebuchet MS"/>
                <a:cs typeface="Trebuchet MS"/>
              </a:rPr>
              <a:t>les</a:t>
            </a:r>
            <a:r>
              <a:rPr sz="1995" spc="-145" dirty="0">
                <a:latin typeface="Trebuchet MS"/>
                <a:cs typeface="Trebuchet MS"/>
              </a:rPr>
              <a:t> </a:t>
            </a:r>
            <a:r>
              <a:rPr sz="1995" spc="-109" dirty="0">
                <a:latin typeface="Trebuchet MS"/>
                <a:cs typeface="Trebuchet MS"/>
              </a:rPr>
              <a:t>PC</a:t>
            </a:r>
            <a:r>
              <a:rPr sz="1995" spc="-145" dirty="0">
                <a:latin typeface="Trebuchet MS"/>
                <a:cs typeface="Trebuchet MS"/>
              </a:rPr>
              <a:t> </a:t>
            </a:r>
            <a:r>
              <a:rPr sz="1995" spc="-109" dirty="0">
                <a:latin typeface="Trebuchet MS"/>
                <a:cs typeface="Trebuchet MS"/>
              </a:rPr>
              <a:t>UEFI.</a:t>
            </a:r>
            <a:endParaRPr sz="1995" dirty="0">
              <a:latin typeface="Trebuchet MS"/>
              <a:cs typeface="Trebuchet MS"/>
            </a:endParaRPr>
          </a:p>
          <a:p>
            <a:pPr marL="218235" marR="4607" indent="-206719">
              <a:spcBef>
                <a:spcPts val="272"/>
              </a:spcBef>
              <a:buClr>
                <a:srgbClr val="2DA2BF"/>
              </a:buClr>
              <a:buFont typeface="Verdana"/>
              <a:buChar char="◦"/>
              <a:tabLst>
                <a:tab pos="219387" algn="l"/>
              </a:tabLst>
            </a:pPr>
            <a:r>
              <a:rPr sz="1995" spc="-95" dirty="0">
                <a:latin typeface="Trebuchet MS"/>
                <a:cs typeface="Trebuchet MS"/>
              </a:rPr>
              <a:t>Définit l'interface </a:t>
            </a:r>
            <a:r>
              <a:rPr sz="1995" spc="-82" dirty="0">
                <a:latin typeface="Trebuchet MS"/>
                <a:cs typeface="Trebuchet MS"/>
              </a:rPr>
              <a:t>de </a:t>
            </a:r>
            <a:r>
              <a:rPr sz="1995" spc="-86" dirty="0">
                <a:latin typeface="Trebuchet MS"/>
                <a:cs typeface="Trebuchet MS"/>
              </a:rPr>
              <a:t>microprogramme </a:t>
            </a:r>
            <a:r>
              <a:rPr sz="1995" spc="-82" dirty="0">
                <a:latin typeface="Trebuchet MS"/>
                <a:cs typeface="Trebuchet MS"/>
              </a:rPr>
              <a:t>de </a:t>
            </a:r>
            <a:r>
              <a:rPr lang="fr-FR" sz="1995" spc="-86" dirty="0" smtClean="0">
                <a:latin typeface="Trebuchet MS"/>
                <a:cs typeface="Trebuchet MS"/>
              </a:rPr>
              <a:t>dernière</a:t>
            </a:r>
            <a:r>
              <a:rPr sz="1995" spc="-86" dirty="0" smtClean="0">
                <a:latin typeface="Trebuchet MS"/>
                <a:cs typeface="Trebuchet MS"/>
              </a:rPr>
              <a:t> </a:t>
            </a:r>
            <a:r>
              <a:rPr sz="1995" spc="-86" dirty="0">
                <a:latin typeface="Trebuchet MS"/>
                <a:cs typeface="Trebuchet MS"/>
              </a:rPr>
              <a:t>génération </a:t>
            </a:r>
            <a:r>
              <a:rPr sz="1995" spc="-54" dirty="0">
                <a:latin typeface="Trebuchet MS"/>
                <a:cs typeface="Trebuchet MS"/>
              </a:rPr>
              <a:t>pour </a:t>
            </a:r>
            <a:r>
              <a:rPr sz="1995" spc="-91" dirty="0">
                <a:latin typeface="Trebuchet MS"/>
                <a:cs typeface="Trebuchet MS"/>
              </a:rPr>
              <a:t>les  </a:t>
            </a:r>
            <a:r>
              <a:rPr sz="1995" spc="-109" dirty="0">
                <a:latin typeface="Trebuchet MS"/>
                <a:cs typeface="Trebuchet MS"/>
              </a:rPr>
              <a:t>PC </a:t>
            </a:r>
            <a:r>
              <a:rPr sz="1995" spc="-199" dirty="0">
                <a:latin typeface="Trebuchet MS"/>
                <a:cs typeface="Trebuchet MS"/>
              </a:rPr>
              <a:t>: </a:t>
            </a:r>
            <a:r>
              <a:rPr sz="1995" spc="-118" dirty="0">
                <a:latin typeface="Trebuchet MS"/>
                <a:cs typeface="Trebuchet MS"/>
              </a:rPr>
              <a:t>le </a:t>
            </a:r>
            <a:r>
              <a:rPr sz="1995" spc="-54" dirty="0">
                <a:latin typeface="Trebuchet MS"/>
                <a:cs typeface="Trebuchet MS"/>
              </a:rPr>
              <a:t>bios </a:t>
            </a:r>
            <a:r>
              <a:rPr sz="1995" spc="-113" dirty="0">
                <a:latin typeface="Trebuchet MS"/>
                <a:cs typeface="Trebuchet MS"/>
              </a:rPr>
              <a:t>écrit </a:t>
            </a:r>
            <a:r>
              <a:rPr sz="1995" spc="-68" dirty="0">
                <a:latin typeface="Trebuchet MS"/>
                <a:cs typeface="Trebuchet MS"/>
              </a:rPr>
              <a:t>en </a:t>
            </a:r>
            <a:r>
              <a:rPr sz="1995" spc="-73" dirty="0">
                <a:latin typeface="Trebuchet MS"/>
                <a:cs typeface="Trebuchet MS"/>
              </a:rPr>
              <a:t>assembleur </a:t>
            </a:r>
            <a:r>
              <a:rPr sz="1995" spc="-86" dirty="0">
                <a:latin typeface="Trebuchet MS"/>
                <a:cs typeface="Trebuchet MS"/>
              </a:rPr>
              <a:t>sera </a:t>
            </a:r>
            <a:r>
              <a:rPr sz="1995" spc="-82" dirty="0">
                <a:latin typeface="Trebuchet MS"/>
                <a:cs typeface="Trebuchet MS"/>
              </a:rPr>
              <a:t>progressivement </a:t>
            </a:r>
            <a:r>
              <a:rPr sz="1995" spc="-103" dirty="0">
                <a:latin typeface="Trebuchet MS"/>
                <a:cs typeface="Trebuchet MS"/>
              </a:rPr>
              <a:t>remplacé </a:t>
            </a:r>
            <a:r>
              <a:rPr sz="1995" spc="-63" dirty="0">
                <a:latin typeface="Trebuchet MS"/>
                <a:cs typeface="Trebuchet MS"/>
              </a:rPr>
              <a:t>(ou </a:t>
            </a:r>
            <a:r>
              <a:rPr sz="1995" spc="-82" dirty="0">
                <a:latin typeface="Trebuchet MS"/>
                <a:cs typeface="Trebuchet MS"/>
              </a:rPr>
              <a:t>tout  </a:t>
            </a:r>
            <a:r>
              <a:rPr sz="1995" spc="-68" dirty="0">
                <a:latin typeface="Trebuchet MS"/>
                <a:cs typeface="Trebuchet MS"/>
              </a:rPr>
              <a:t>au </a:t>
            </a:r>
            <a:r>
              <a:rPr sz="1995" spc="-54" dirty="0">
                <a:latin typeface="Trebuchet MS"/>
                <a:cs typeface="Trebuchet MS"/>
              </a:rPr>
              <a:t>moins </a:t>
            </a:r>
            <a:r>
              <a:rPr sz="1995" spc="-103" dirty="0">
                <a:latin typeface="Trebuchet MS"/>
                <a:cs typeface="Trebuchet MS"/>
              </a:rPr>
              <a:t>complété) </a:t>
            </a:r>
            <a:r>
              <a:rPr sz="1995" spc="-82" dirty="0">
                <a:latin typeface="Trebuchet MS"/>
                <a:cs typeface="Trebuchet MS"/>
              </a:rPr>
              <a:t>par </a:t>
            </a:r>
            <a:r>
              <a:rPr sz="1995" spc="-50" dirty="0">
                <a:latin typeface="Trebuchet MS"/>
                <a:cs typeface="Trebuchet MS"/>
              </a:rPr>
              <a:t>un </a:t>
            </a:r>
            <a:r>
              <a:rPr sz="1995" spc="-95" dirty="0">
                <a:latin typeface="Trebuchet MS"/>
                <a:cs typeface="Trebuchet MS"/>
              </a:rPr>
              <a:t>micro </a:t>
            </a:r>
            <a:r>
              <a:rPr sz="1995" spc="-82" dirty="0">
                <a:latin typeface="Trebuchet MS"/>
                <a:cs typeface="Trebuchet MS"/>
              </a:rPr>
              <a:t>programme </a:t>
            </a:r>
            <a:r>
              <a:rPr sz="1995" spc="-113" dirty="0">
                <a:latin typeface="Trebuchet MS"/>
                <a:cs typeface="Trebuchet MS"/>
              </a:rPr>
              <a:t>écrit </a:t>
            </a:r>
            <a:r>
              <a:rPr sz="1995" spc="-68" dirty="0">
                <a:latin typeface="Trebuchet MS"/>
                <a:cs typeface="Trebuchet MS"/>
              </a:rPr>
              <a:t>en </a:t>
            </a:r>
            <a:r>
              <a:rPr sz="1995" spc="-95" dirty="0">
                <a:latin typeface="Trebuchet MS"/>
                <a:cs typeface="Trebuchet MS"/>
              </a:rPr>
              <a:t>langage </a:t>
            </a:r>
            <a:r>
              <a:rPr sz="1995" spc="-131" dirty="0">
                <a:latin typeface="Trebuchet MS"/>
                <a:cs typeface="Trebuchet MS"/>
              </a:rPr>
              <a:t>C </a:t>
            </a:r>
            <a:r>
              <a:rPr sz="1995" spc="-113" dirty="0">
                <a:latin typeface="Trebuchet MS"/>
                <a:cs typeface="Trebuchet MS"/>
              </a:rPr>
              <a:t>et </a:t>
            </a:r>
            <a:r>
              <a:rPr sz="1995" spc="-73" dirty="0">
                <a:latin typeface="Trebuchet MS"/>
                <a:cs typeface="Trebuchet MS"/>
              </a:rPr>
              <a:t>qui  </a:t>
            </a:r>
            <a:r>
              <a:rPr sz="1995" spc="-103" dirty="0">
                <a:latin typeface="Trebuchet MS"/>
                <a:cs typeface="Trebuchet MS"/>
              </a:rPr>
              <a:t>permettra</a:t>
            </a:r>
            <a:r>
              <a:rPr sz="1995" spc="-154" dirty="0">
                <a:latin typeface="Trebuchet MS"/>
                <a:cs typeface="Trebuchet MS"/>
              </a:rPr>
              <a:t> </a:t>
            </a:r>
            <a:r>
              <a:rPr sz="1995" spc="-95" dirty="0">
                <a:latin typeface="Trebuchet MS"/>
                <a:cs typeface="Trebuchet MS"/>
              </a:rPr>
              <a:t>à</a:t>
            </a:r>
            <a:r>
              <a:rPr sz="1995" spc="-150" dirty="0">
                <a:latin typeface="Trebuchet MS"/>
                <a:cs typeface="Trebuchet MS"/>
              </a:rPr>
              <a:t> </a:t>
            </a:r>
            <a:r>
              <a:rPr sz="1995" spc="-23" dirty="0">
                <a:latin typeface="Trebuchet MS"/>
                <a:cs typeface="Trebuchet MS"/>
              </a:rPr>
              <a:t>l'OS</a:t>
            </a:r>
            <a:r>
              <a:rPr sz="1995" spc="-136" dirty="0">
                <a:latin typeface="Trebuchet MS"/>
                <a:cs typeface="Trebuchet MS"/>
              </a:rPr>
              <a:t> </a:t>
            </a:r>
            <a:r>
              <a:rPr sz="1995" spc="-82" dirty="0">
                <a:latin typeface="Trebuchet MS"/>
                <a:cs typeface="Trebuchet MS"/>
              </a:rPr>
              <a:t>de</a:t>
            </a:r>
            <a:r>
              <a:rPr sz="1995" spc="-150" dirty="0">
                <a:latin typeface="Trebuchet MS"/>
                <a:cs typeface="Trebuchet MS"/>
              </a:rPr>
              <a:t> </a:t>
            </a:r>
            <a:r>
              <a:rPr sz="1995" spc="-82" dirty="0">
                <a:latin typeface="Trebuchet MS"/>
                <a:cs typeface="Trebuchet MS"/>
              </a:rPr>
              <a:t>dialoguer</a:t>
            </a:r>
            <a:r>
              <a:rPr sz="1995" spc="-163" dirty="0">
                <a:latin typeface="Trebuchet MS"/>
                <a:cs typeface="Trebuchet MS"/>
              </a:rPr>
              <a:t> </a:t>
            </a:r>
            <a:r>
              <a:rPr sz="1995" spc="-118" dirty="0">
                <a:latin typeface="Trebuchet MS"/>
                <a:cs typeface="Trebuchet MS"/>
              </a:rPr>
              <a:t>avec</a:t>
            </a:r>
            <a:r>
              <a:rPr sz="1995" spc="-159" dirty="0">
                <a:latin typeface="Trebuchet MS"/>
                <a:cs typeface="Trebuchet MS"/>
              </a:rPr>
              <a:t> </a:t>
            </a:r>
            <a:r>
              <a:rPr sz="1995" spc="-118" dirty="0">
                <a:latin typeface="Trebuchet MS"/>
                <a:cs typeface="Trebuchet MS"/>
              </a:rPr>
              <a:t>le</a:t>
            </a:r>
            <a:r>
              <a:rPr sz="1995" spc="-145" dirty="0">
                <a:latin typeface="Trebuchet MS"/>
                <a:cs typeface="Trebuchet MS"/>
              </a:rPr>
              <a:t> </a:t>
            </a:r>
            <a:r>
              <a:rPr sz="1995" spc="-103" dirty="0">
                <a:latin typeface="Trebuchet MS"/>
                <a:cs typeface="Trebuchet MS"/>
              </a:rPr>
              <a:t>matériel</a:t>
            </a:r>
            <a:r>
              <a:rPr sz="1995" spc="-163" dirty="0">
                <a:latin typeface="Trebuchet MS"/>
                <a:cs typeface="Trebuchet MS"/>
              </a:rPr>
              <a:t> </a:t>
            </a:r>
            <a:r>
              <a:rPr sz="1995" spc="-113" dirty="0">
                <a:latin typeface="Trebuchet MS"/>
                <a:cs typeface="Trebuchet MS"/>
              </a:rPr>
              <a:t>et</a:t>
            </a:r>
            <a:r>
              <a:rPr sz="1995" spc="-145" dirty="0">
                <a:latin typeface="Trebuchet MS"/>
                <a:cs typeface="Trebuchet MS"/>
              </a:rPr>
              <a:t> </a:t>
            </a:r>
            <a:r>
              <a:rPr sz="1995" spc="-68" dirty="0">
                <a:latin typeface="Trebuchet MS"/>
                <a:cs typeface="Trebuchet MS"/>
              </a:rPr>
              <a:t>en</a:t>
            </a:r>
            <a:r>
              <a:rPr sz="1995" spc="-154" dirty="0">
                <a:latin typeface="Trebuchet MS"/>
                <a:cs typeface="Trebuchet MS"/>
              </a:rPr>
              <a:t> </a:t>
            </a:r>
            <a:r>
              <a:rPr sz="1995" spc="-109" dirty="0">
                <a:latin typeface="Trebuchet MS"/>
                <a:cs typeface="Trebuchet MS"/>
              </a:rPr>
              <a:t>tirer</a:t>
            </a:r>
            <a:r>
              <a:rPr sz="1995" spc="-159" dirty="0">
                <a:latin typeface="Trebuchet MS"/>
                <a:cs typeface="Trebuchet MS"/>
              </a:rPr>
              <a:t> </a:t>
            </a:r>
            <a:r>
              <a:rPr sz="1995" spc="-118" dirty="0">
                <a:latin typeface="Trebuchet MS"/>
                <a:cs typeface="Trebuchet MS"/>
              </a:rPr>
              <a:t>le</a:t>
            </a:r>
            <a:r>
              <a:rPr sz="1995" spc="-145" dirty="0">
                <a:latin typeface="Trebuchet MS"/>
                <a:cs typeface="Trebuchet MS"/>
              </a:rPr>
              <a:t> </a:t>
            </a:r>
            <a:r>
              <a:rPr sz="1995" spc="-95" dirty="0">
                <a:latin typeface="Trebuchet MS"/>
                <a:cs typeface="Trebuchet MS"/>
              </a:rPr>
              <a:t>meilleur</a:t>
            </a:r>
            <a:r>
              <a:rPr sz="1995" spc="-159" dirty="0">
                <a:latin typeface="Trebuchet MS"/>
                <a:cs typeface="Trebuchet MS"/>
              </a:rPr>
              <a:t> </a:t>
            </a:r>
            <a:r>
              <a:rPr sz="1995" spc="-122" dirty="0">
                <a:latin typeface="Trebuchet MS"/>
                <a:cs typeface="Trebuchet MS"/>
              </a:rPr>
              <a:t>parti.</a:t>
            </a:r>
            <a:endParaRPr sz="1995" dirty="0">
              <a:latin typeface="Trebuchet MS"/>
              <a:cs typeface="Trebuchet MS"/>
            </a:endParaRPr>
          </a:p>
          <a:p>
            <a:pPr marL="218811" indent="-207294">
              <a:spcBef>
                <a:spcPts val="272"/>
              </a:spcBef>
              <a:buClr>
                <a:srgbClr val="2DA2BF"/>
              </a:buClr>
              <a:buFont typeface="Verdana"/>
              <a:buChar char="◦"/>
              <a:tabLst>
                <a:tab pos="218811" algn="l"/>
              </a:tabLst>
            </a:pPr>
            <a:r>
              <a:rPr sz="1995" spc="-118" dirty="0">
                <a:latin typeface="Trebuchet MS"/>
                <a:cs typeface="Trebuchet MS"/>
              </a:rPr>
              <a:t>Objectif</a:t>
            </a:r>
            <a:r>
              <a:rPr sz="1995" spc="-159" dirty="0">
                <a:latin typeface="Trebuchet MS"/>
                <a:cs typeface="Trebuchet MS"/>
              </a:rPr>
              <a:t> </a:t>
            </a:r>
            <a:r>
              <a:rPr sz="1995" spc="-199" dirty="0">
                <a:latin typeface="Trebuchet MS"/>
                <a:cs typeface="Trebuchet MS"/>
              </a:rPr>
              <a:t>:</a:t>
            </a:r>
            <a:endParaRPr sz="1995" dirty="0">
              <a:latin typeface="Trebuchet MS"/>
              <a:cs typeface="Trebuchet MS"/>
            </a:endParaRPr>
          </a:p>
          <a:p>
            <a:pPr marL="218235" marR="315548"/>
            <a:r>
              <a:rPr sz="1995" spc="-100" dirty="0">
                <a:latin typeface="Trebuchet MS"/>
                <a:cs typeface="Trebuchet MS"/>
              </a:rPr>
              <a:t>définir </a:t>
            </a:r>
            <a:r>
              <a:rPr sz="1995" spc="-59" dirty="0">
                <a:latin typeface="Trebuchet MS"/>
                <a:cs typeface="Trebuchet MS"/>
              </a:rPr>
              <a:t>une </a:t>
            </a:r>
            <a:r>
              <a:rPr sz="1995" spc="-77" dirty="0">
                <a:latin typeface="Trebuchet MS"/>
                <a:cs typeface="Trebuchet MS"/>
              </a:rPr>
              <a:t>méthode </a:t>
            </a:r>
            <a:r>
              <a:rPr sz="1995" spc="-86" dirty="0">
                <a:latin typeface="Trebuchet MS"/>
                <a:cs typeface="Trebuchet MS"/>
              </a:rPr>
              <a:t>standard </a:t>
            </a:r>
            <a:r>
              <a:rPr sz="1995" spc="-82" dirty="0">
                <a:latin typeface="Trebuchet MS"/>
                <a:cs typeface="Trebuchet MS"/>
              </a:rPr>
              <a:t>de </a:t>
            </a:r>
            <a:r>
              <a:rPr sz="1995" spc="-86" dirty="0">
                <a:latin typeface="Trebuchet MS"/>
                <a:cs typeface="Trebuchet MS"/>
              </a:rPr>
              <a:t>communication </a:t>
            </a:r>
            <a:r>
              <a:rPr sz="1995" spc="-100" dirty="0">
                <a:latin typeface="Trebuchet MS"/>
                <a:cs typeface="Trebuchet MS"/>
              </a:rPr>
              <a:t>entre </a:t>
            </a:r>
            <a:r>
              <a:rPr sz="1995" spc="-118" dirty="0">
                <a:latin typeface="Trebuchet MS"/>
                <a:cs typeface="Trebuchet MS"/>
              </a:rPr>
              <a:t>le </a:t>
            </a:r>
            <a:r>
              <a:rPr sz="1995" spc="-91" dirty="0">
                <a:latin typeface="Trebuchet MS"/>
                <a:cs typeface="Trebuchet MS"/>
              </a:rPr>
              <a:t>système  </a:t>
            </a:r>
            <a:r>
              <a:rPr sz="1995" spc="-82" dirty="0">
                <a:latin typeface="Trebuchet MS"/>
                <a:cs typeface="Trebuchet MS"/>
              </a:rPr>
              <a:t>d'exploitation </a:t>
            </a:r>
            <a:r>
              <a:rPr sz="1995" spc="-113" dirty="0">
                <a:latin typeface="Trebuchet MS"/>
                <a:cs typeface="Trebuchet MS"/>
              </a:rPr>
              <a:t>et </a:t>
            </a:r>
            <a:r>
              <a:rPr sz="1995" spc="-118" dirty="0">
                <a:latin typeface="Trebuchet MS"/>
                <a:cs typeface="Trebuchet MS"/>
              </a:rPr>
              <a:t>le </a:t>
            </a:r>
            <a:r>
              <a:rPr sz="1995" spc="-86" dirty="0">
                <a:latin typeface="Trebuchet MS"/>
                <a:cs typeface="Trebuchet MS"/>
              </a:rPr>
              <a:t>microprogramme </a:t>
            </a:r>
            <a:r>
              <a:rPr sz="1995" spc="-77" dirty="0">
                <a:latin typeface="Trebuchet MS"/>
                <a:cs typeface="Trebuchet MS"/>
              </a:rPr>
              <a:t>lors </a:t>
            </a:r>
            <a:r>
              <a:rPr sz="1995" spc="-54" dirty="0">
                <a:latin typeface="Trebuchet MS"/>
                <a:cs typeface="Trebuchet MS"/>
              </a:rPr>
              <a:t>du </a:t>
            </a:r>
            <a:r>
              <a:rPr sz="1995" spc="-68" dirty="0">
                <a:latin typeface="Trebuchet MS"/>
                <a:cs typeface="Trebuchet MS"/>
              </a:rPr>
              <a:t>processus </a:t>
            </a:r>
            <a:r>
              <a:rPr sz="1995" spc="-82" dirty="0">
                <a:latin typeface="Trebuchet MS"/>
                <a:cs typeface="Trebuchet MS"/>
              </a:rPr>
              <a:t>de </a:t>
            </a:r>
            <a:r>
              <a:rPr sz="1995" spc="-103" dirty="0">
                <a:latin typeface="Trebuchet MS"/>
                <a:cs typeface="Trebuchet MS"/>
              </a:rPr>
              <a:t>démarrage,  </a:t>
            </a:r>
            <a:r>
              <a:rPr sz="1995" spc="-50" dirty="0">
                <a:latin typeface="Trebuchet MS"/>
                <a:cs typeface="Trebuchet MS"/>
              </a:rPr>
              <a:t>sans </a:t>
            </a:r>
            <a:r>
              <a:rPr sz="1995" spc="-63" dirty="0">
                <a:latin typeface="Trebuchet MS"/>
                <a:cs typeface="Trebuchet MS"/>
              </a:rPr>
              <a:t>passer </a:t>
            </a:r>
            <a:r>
              <a:rPr sz="1995" spc="-82" dirty="0">
                <a:latin typeface="Trebuchet MS"/>
                <a:cs typeface="Trebuchet MS"/>
              </a:rPr>
              <a:t>par </a:t>
            </a:r>
            <a:r>
              <a:rPr sz="1995" spc="-91" dirty="0">
                <a:latin typeface="Trebuchet MS"/>
                <a:cs typeface="Trebuchet MS"/>
              </a:rPr>
              <a:t>les </a:t>
            </a:r>
            <a:r>
              <a:rPr sz="1995" spc="-82" dirty="0">
                <a:latin typeface="Trebuchet MS"/>
                <a:cs typeface="Trebuchet MS"/>
              </a:rPr>
              <a:t>interruptions </a:t>
            </a:r>
            <a:r>
              <a:rPr sz="1995" spc="-100" dirty="0">
                <a:latin typeface="Trebuchet MS"/>
                <a:cs typeface="Trebuchet MS"/>
              </a:rPr>
              <a:t>logicielles </a:t>
            </a:r>
            <a:r>
              <a:rPr sz="1995" spc="-103" dirty="0">
                <a:latin typeface="Trebuchet MS"/>
                <a:cs typeface="Trebuchet MS"/>
              </a:rPr>
              <a:t>(principal </a:t>
            </a:r>
            <a:r>
              <a:rPr sz="1995" spc="-59" dirty="0">
                <a:latin typeface="Trebuchet MS"/>
                <a:cs typeface="Trebuchet MS"/>
              </a:rPr>
              <a:t>mode </a:t>
            </a:r>
            <a:r>
              <a:rPr sz="1995" spc="-82" dirty="0">
                <a:latin typeface="Trebuchet MS"/>
                <a:cs typeface="Trebuchet MS"/>
              </a:rPr>
              <a:t>de  </a:t>
            </a:r>
            <a:r>
              <a:rPr sz="1995" spc="-86" dirty="0">
                <a:latin typeface="Trebuchet MS"/>
                <a:cs typeface="Trebuchet MS"/>
              </a:rPr>
              <a:t>communication</a:t>
            </a:r>
            <a:r>
              <a:rPr sz="1995" spc="-154" dirty="0">
                <a:latin typeface="Trebuchet MS"/>
                <a:cs typeface="Trebuchet MS"/>
              </a:rPr>
              <a:t> </a:t>
            </a:r>
            <a:r>
              <a:rPr sz="1995" spc="-118" dirty="0">
                <a:latin typeface="Trebuchet MS"/>
                <a:cs typeface="Trebuchet MS"/>
              </a:rPr>
              <a:t>avec</a:t>
            </a:r>
            <a:r>
              <a:rPr sz="1995" spc="-168" dirty="0">
                <a:latin typeface="Trebuchet MS"/>
                <a:cs typeface="Trebuchet MS"/>
              </a:rPr>
              <a:t> </a:t>
            </a:r>
            <a:r>
              <a:rPr sz="1995" spc="-118" dirty="0">
                <a:latin typeface="Trebuchet MS"/>
                <a:cs typeface="Trebuchet MS"/>
              </a:rPr>
              <a:t>le</a:t>
            </a:r>
            <a:r>
              <a:rPr sz="1995" spc="-145" dirty="0">
                <a:latin typeface="Trebuchet MS"/>
                <a:cs typeface="Trebuchet MS"/>
              </a:rPr>
              <a:t> </a:t>
            </a:r>
            <a:r>
              <a:rPr sz="1995" spc="-103" dirty="0">
                <a:latin typeface="Trebuchet MS"/>
                <a:cs typeface="Trebuchet MS"/>
              </a:rPr>
              <a:t>matériel</a:t>
            </a:r>
            <a:r>
              <a:rPr sz="1995" spc="-159" dirty="0">
                <a:latin typeface="Trebuchet MS"/>
                <a:cs typeface="Trebuchet MS"/>
              </a:rPr>
              <a:t> </a:t>
            </a:r>
            <a:r>
              <a:rPr sz="1995" spc="-68" dirty="0">
                <a:latin typeface="Trebuchet MS"/>
                <a:cs typeface="Trebuchet MS"/>
              </a:rPr>
              <a:t>au</a:t>
            </a:r>
            <a:r>
              <a:rPr sz="1995" spc="-159" dirty="0">
                <a:latin typeface="Trebuchet MS"/>
                <a:cs typeface="Trebuchet MS"/>
              </a:rPr>
              <a:t> </a:t>
            </a:r>
            <a:r>
              <a:rPr sz="1995" spc="-77" dirty="0">
                <a:latin typeface="Trebuchet MS"/>
                <a:cs typeface="Trebuchet MS"/>
              </a:rPr>
              <a:t>cours</a:t>
            </a:r>
            <a:r>
              <a:rPr sz="1995" spc="-163" dirty="0">
                <a:latin typeface="Trebuchet MS"/>
                <a:cs typeface="Trebuchet MS"/>
              </a:rPr>
              <a:t> </a:t>
            </a:r>
            <a:r>
              <a:rPr sz="1995" spc="-54" dirty="0">
                <a:latin typeface="Trebuchet MS"/>
                <a:cs typeface="Trebuchet MS"/>
              </a:rPr>
              <a:t>du</a:t>
            </a:r>
            <a:r>
              <a:rPr sz="1995" spc="-154" dirty="0">
                <a:latin typeface="Trebuchet MS"/>
                <a:cs typeface="Trebuchet MS"/>
              </a:rPr>
              <a:t> </a:t>
            </a:r>
            <a:r>
              <a:rPr sz="1995" spc="-68" dirty="0">
                <a:latin typeface="Trebuchet MS"/>
                <a:cs typeface="Trebuchet MS"/>
              </a:rPr>
              <a:t>processus</a:t>
            </a:r>
            <a:r>
              <a:rPr sz="1995" spc="-159" dirty="0">
                <a:latin typeface="Trebuchet MS"/>
                <a:cs typeface="Trebuchet MS"/>
              </a:rPr>
              <a:t> </a:t>
            </a:r>
            <a:r>
              <a:rPr sz="1995" spc="-82" dirty="0">
                <a:latin typeface="Trebuchet MS"/>
                <a:cs typeface="Trebuchet MS"/>
              </a:rPr>
              <a:t>de</a:t>
            </a:r>
            <a:r>
              <a:rPr sz="1995" spc="-145" dirty="0">
                <a:latin typeface="Trebuchet MS"/>
                <a:cs typeface="Trebuchet MS"/>
              </a:rPr>
              <a:t> </a:t>
            </a:r>
            <a:r>
              <a:rPr sz="1995" spc="-109" dirty="0">
                <a:latin typeface="Trebuchet MS"/>
                <a:cs typeface="Trebuchet MS"/>
              </a:rPr>
              <a:t>démarrage.)</a:t>
            </a:r>
            <a:endParaRPr sz="1995" dirty="0">
              <a:latin typeface="Trebuchet MS"/>
              <a:cs typeface="Trebuchet MS"/>
            </a:endParaRPr>
          </a:p>
        </p:txBody>
      </p:sp>
      <p:sp>
        <p:nvSpPr>
          <p:cNvPr id="8" name="object 8"/>
          <p:cNvSpPr/>
          <p:nvPr/>
        </p:nvSpPr>
        <p:spPr>
          <a:xfrm>
            <a:off x="4860293" y="309176"/>
            <a:ext cx="7327240" cy="381103"/>
          </a:xfrm>
          <a:prstGeom prst="rect">
            <a:avLst/>
          </a:prstGeom>
          <a:blipFill>
            <a:blip r:embed="rId5" cstate="print"/>
            <a:stretch>
              <a:fillRect/>
            </a:stretch>
          </a:blipFill>
        </p:spPr>
        <p:txBody>
          <a:bodyPr wrap="square" lIns="0" tIns="0" rIns="0" bIns="0" rtlCol="0"/>
          <a:lstStyle/>
          <a:p>
            <a:endParaRPr sz="1632"/>
          </a:p>
        </p:txBody>
      </p:sp>
      <p:sp>
        <p:nvSpPr>
          <p:cNvPr id="9" name="object 9"/>
          <p:cNvSpPr txBox="1">
            <a:spLocks noGrp="1"/>
          </p:cNvSpPr>
          <p:nvPr>
            <p:ph type="sldNum" sz="quarter" idx="4294967295"/>
          </p:nvPr>
        </p:nvSpPr>
        <p:spPr>
          <a:xfrm>
            <a:off x="1247607" y="0"/>
            <a:ext cx="0" cy="564257"/>
          </a:xfrm>
          <a:prstGeom prst="rect">
            <a:avLst/>
          </a:prstGeom>
        </p:spPr>
        <p:txBody>
          <a:bodyPr vert="horz" wrap="square" lIns="0" tIns="0" rIns="0" bIns="0" rtlCol="0">
            <a:spAutoFit/>
          </a:bodyPr>
          <a:lstStyle/>
          <a:p>
            <a:pPr marL="23033">
              <a:lnSpc>
                <a:spcPts val="1084"/>
              </a:lnSpc>
            </a:pPr>
            <a:fld id="{81D60167-4931-47E6-BA6A-407CBD079E47}" type="slidenum">
              <a:rPr dirty="0"/>
              <a:pPr marL="23033">
                <a:lnSpc>
                  <a:spcPts val="1084"/>
                </a:lnSpc>
              </a:pPr>
              <a:t>8</a:t>
            </a:fld>
            <a:endParaRPr dirty="0"/>
          </a:p>
        </p:txBody>
      </p:sp>
      <p:pic>
        <p:nvPicPr>
          <p:cNvPr id="11" name="Imag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5080"/>
            <a:ext cx="4734105" cy="2658989"/>
          </a:xfrm>
          <a:prstGeom prst="rect">
            <a:avLst/>
          </a:prstGeom>
        </p:spPr>
      </p:pic>
    </p:spTree>
    <p:extLst>
      <p:ext uri="{BB962C8B-B14F-4D97-AF65-F5344CB8AC3E}">
        <p14:creationId xmlns:p14="http://schemas.microsoft.com/office/powerpoint/2010/main" val="31892930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489" y="5713507"/>
            <a:ext cx="4416526" cy="821804"/>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2391079" y="5701986"/>
            <a:ext cx="3311533" cy="833785"/>
          </a:xfrm>
          <a:custGeom>
            <a:avLst/>
            <a:gdLst/>
            <a:ahLst/>
            <a:cxnLst/>
            <a:rect l="l" t="t" r="r" b="b"/>
            <a:pathLst>
              <a:path w="3651885" h="919479">
                <a:moveTo>
                  <a:pt x="3651763" y="918971"/>
                </a:moveTo>
                <a:lnTo>
                  <a:pt x="0" y="0"/>
                </a:lnTo>
                <a:lnTo>
                  <a:pt x="7620" y="6858"/>
                </a:lnTo>
                <a:lnTo>
                  <a:pt x="2869227" y="918971"/>
                </a:lnTo>
                <a:lnTo>
                  <a:pt x="3651763" y="918971"/>
                </a:lnTo>
                <a:close/>
              </a:path>
            </a:pathLst>
          </a:custGeom>
          <a:solidFill>
            <a:srgbClr val="000000"/>
          </a:solidFill>
        </p:spPr>
        <p:txBody>
          <a:bodyPr wrap="square" lIns="0" tIns="0" rIns="0" bIns="0" rtlCol="0"/>
          <a:lstStyle/>
          <a:p>
            <a:endParaRPr sz="1632"/>
          </a:p>
        </p:txBody>
      </p:sp>
      <p:sp>
        <p:nvSpPr>
          <p:cNvPr id="4" name="object 4"/>
          <p:cNvSpPr/>
          <p:nvPr/>
        </p:nvSpPr>
        <p:spPr>
          <a:xfrm>
            <a:off x="1950233" y="5562409"/>
            <a:ext cx="3083162" cy="972902"/>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1950232" y="5561717"/>
            <a:ext cx="3056215" cy="973594"/>
          </a:xfrm>
          <a:prstGeom prst="rect">
            <a:avLst/>
          </a:prstGeom>
          <a:blipFill>
            <a:blip r:embed="rId4" cstate="print"/>
            <a:stretch>
              <a:fillRect/>
            </a:stretch>
          </a:blipFill>
        </p:spPr>
        <p:txBody>
          <a:bodyPr wrap="square" lIns="0" tIns="0" rIns="0" bIns="0" rtlCol="0"/>
          <a:lstStyle/>
          <a:p>
            <a:endParaRPr sz="1632"/>
          </a:p>
        </p:txBody>
      </p:sp>
      <p:sp>
        <p:nvSpPr>
          <p:cNvPr id="6" name="object 6"/>
          <p:cNvSpPr/>
          <p:nvPr/>
        </p:nvSpPr>
        <p:spPr>
          <a:xfrm>
            <a:off x="2066632" y="466732"/>
            <a:ext cx="2122758" cy="449189"/>
          </a:xfrm>
          <a:prstGeom prst="rect">
            <a:avLst/>
          </a:prstGeom>
          <a:blipFill>
            <a:blip r:embed="rId5" cstate="print"/>
            <a:stretch>
              <a:fillRect/>
            </a:stretch>
          </a:blipFill>
        </p:spPr>
        <p:txBody>
          <a:bodyPr wrap="square" lIns="0" tIns="0" rIns="0" bIns="0" rtlCol="0"/>
          <a:lstStyle/>
          <a:p>
            <a:endParaRPr sz="1632"/>
          </a:p>
        </p:txBody>
      </p:sp>
      <p:sp>
        <p:nvSpPr>
          <p:cNvPr id="7" name="object 7"/>
          <p:cNvSpPr txBox="1"/>
          <p:nvPr/>
        </p:nvSpPr>
        <p:spPr>
          <a:xfrm>
            <a:off x="759535" y="1421432"/>
            <a:ext cx="7014046" cy="2551939"/>
          </a:xfrm>
          <a:prstGeom prst="rect">
            <a:avLst/>
          </a:prstGeom>
        </p:spPr>
        <p:txBody>
          <a:bodyPr vert="horz" wrap="square" lIns="0" tIns="11516" rIns="0" bIns="0" rtlCol="0">
            <a:spAutoFit/>
          </a:bodyPr>
          <a:lstStyle/>
          <a:p>
            <a:pPr marL="361614" marR="4607" indent="-350097">
              <a:lnSpc>
                <a:spcPct val="110000"/>
              </a:lnSpc>
              <a:spcBef>
                <a:spcPts val="91"/>
              </a:spcBef>
              <a:buClr>
                <a:srgbClr val="2DA2BF"/>
              </a:buClr>
              <a:buSzPct val="70000"/>
              <a:buFont typeface="Wingdings"/>
              <a:buChar char=""/>
              <a:tabLst>
                <a:tab pos="361614" algn="l"/>
                <a:tab pos="362190" algn="l"/>
              </a:tabLst>
            </a:pPr>
            <a:r>
              <a:rPr sz="1814" spc="-103" dirty="0">
                <a:latin typeface="Trebuchet MS"/>
                <a:cs typeface="Trebuchet MS"/>
              </a:rPr>
              <a:t>Circuit </a:t>
            </a:r>
            <a:r>
              <a:rPr sz="1814" spc="-109" dirty="0">
                <a:latin typeface="Trebuchet MS"/>
                <a:cs typeface="Trebuchet MS"/>
              </a:rPr>
              <a:t>le </a:t>
            </a:r>
            <a:r>
              <a:rPr sz="1814" spc="-68" dirty="0">
                <a:latin typeface="Trebuchet MS"/>
                <a:cs typeface="Trebuchet MS"/>
              </a:rPr>
              <a:t>plus </a:t>
            </a:r>
            <a:r>
              <a:rPr sz="1814" spc="-82" dirty="0">
                <a:latin typeface="Trebuchet MS"/>
                <a:cs typeface="Trebuchet MS"/>
              </a:rPr>
              <a:t>important </a:t>
            </a:r>
            <a:r>
              <a:rPr sz="1814" spc="-77" dirty="0">
                <a:latin typeface="Trebuchet MS"/>
                <a:cs typeface="Trebuchet MS"/>
              </a:rPr>
              <a:t>de </a:t>
            </a:r>
            <a:r>
              <a:rPr sz="1814" spc="-103" dirty="0">
                <a:latin typeface="Trebuchet MS"/>
                <a:cs typeface="Trebuchet MS"/>
              </a:rPr>
              <a:t>la </a:t>
            </a:r>
            <a:r>
              <a:rPr sz="1814" spc="-109" dirty="0">
                <a:latin typeface="Trebuchet MS"/>
                <a:cs typeface="Trebuchet MS"/>
              </a:rPr>
              <a:t>carte mère. </a:t>
            </a:r>
            <a:r>
              <a:rPr sz="1814" spc="-113" dirty="0">
                <a:latin typeface="Trebuchet MS"/>
                <a:cs typeface="Trebuchet MS"/>
              </a:rPr>
              <a:t>Celle‐ci </a:t>
            </a:r>
            <a:r>
              <a:rPr sz="1814" spc="-86" dirty="0">
                <a:latin typeface="Trebuchet MS"/>
                <a:cs typeface="Trebuchet MS"/>
              </a:rPr>
              <a:t>est </a:t>
            </a:r>
            <a:r>
              <a:rPr sz="1814" spc="-63" dirty="0">
                <a:latin typeface="Trebuchet MS"/>
                <a:cs typeface="Trebuchet MS"/>
              </a:rPr>
              <a:t>souvent</a:t>
            </a:r>
            <a:r>
              <a:rPr sz="1814" spc="-381" dirty="0">
                <a:latin typeface="Trebuchet MS"/>
                <a:cs typeface="Trebuchet MS"/>
              </a:rPr>
              <a:t> </a:t>
            </a:r>
            <a:r>
              <a:rPr sz="1814" spc="-77" dirty="0">
                <a:latin typeface="Trebuchet MS"/>
                <a:cs typeface="Trebuchet MS"/>
              </a:rPr>
              <a:t>désignée  </a:t>
            </a:r>
            <a:r>
              <a:rPr sz="1814" spc="-73" dirty="0">
                <a:latin typeface="Trebuchet MS"/>
                <a:cs typeface="Trebuchet MS"/>
              </a:rPr>
              <a:t>par </a:t>
            </a:r>
            <a:r>
              <a:rPr sz="1814" spc="-109" dirty="0">
                <a:latin typeface="Trebuchet MS"/>
                <a:cs typeface="Trebuchet MS"/>
              </a:rPr>
              <a:t>le </a:t>
            </a:r>
            <a:r>
              <a:rPr sz="1814" spc="-86" dirty="0">
                <a:latin typeface="Trebuchet MS"/>
                <a:cs typeface="Trebuchet MS"/>
              </a:rPr>
              <a:t>type </a:t>
            </a:r>
            <a:r>
              <a:rPr sz="1814" spc="-77" dirty="0">
                <a:latin typeface="Trebuchet MS"/>
                <a:cs typeface="Trebuchet MS"/>
              </a:rPr>
              <a:t>de </a:t>
            </a:r>
            <a:r>
              <a:rPr sz="1814" spc="-86" dirty="0">
                <a:latin typeface="Trebuchet MS"/>
                <a:cs typeface="Trebuchet MS"/>
              </a:rPr>
              <a:t>chipset</a:t>
            </a:r>
            <a:r>
              <a:rPr sz="1814" spc="-304" dirty="0">
                <a:latin typeface="Trebuchet MS"/>
                <a:cs typeface="Trebuchet MS"/>
              </a:rPr>
              <a:t> </a:t>
            </a:r>
            <a:r>
              <a:rPr sz="1814" spc="-91" dirty="0">
                <a:latin typeface="Trebuchet MS"/>
                <a:cs typeface="Trebuchet MS"/>
              </a:rPr>
              <a:t>utilisé</a:t>
            </a:r>
            <a:endParaRPr sz="1814" dirty="0">
              <a:latin typeface="Trebuchet MS"/>
              <a:cs typeface="Trebuchet MS"/>
            </a:endParaRPr>
          </a:p>
          <a:p>
            <a:pPr marL="361614" indent="-350097">
              <a:spcBef>
                <a:spcPts val="1306"/>
              </a:spcBef>
              <a:buClr>
                <a:srgbClr val="2DA2BF"/>
              </a:buClr>
              <a:buSzPct val="70000"/>
              <a:buFont typeface="Wingdings"/>
              <a:buChar char=""/>
              <a:tabLst>
                <a:tab pos="361614" algn="l"/>
                <a:tab pos="362190" algn="l"/>
              </a:tabLst>
            </a:pPr>
            <a:r>
              <a:rPr sz="1814" spc="-73" dirty="0">
                <a:latin typeface="Trebuchet MS"/>
                <a:cs typeface="Trebuchet MS"/>
              </a:rPr>
              <a:t>Regroupe </a:t>
            </a:r>
            <a:r>
              <a:rPr sz="1814" spc="-82" dirty="0">
                <a:latin typeface="Trebuchet MS"/>
                <a:cs typeface="Trebuchet MS"/>
              </a:rPr>
              <a:t>les </a:t>
            </a:r>
            <a:r>
              <a:rPr sz="1814" spc="-77" dirty="0">
                <a:latin typeface="Trebuchet MS"/>
                <a:cs typeface="Trebuchet MS"/>
              </a:rPr>
              <a:t>fonctions </a:t>
            </a:r>
            <a:r>
              <a:rPr sz="1814" spc="-95" dirty="0">
                <a:latin typeface="Trebuchet MS"/>
                <a:cs typeface="Trebuchet MS"/>
              </a:rPr>
              <a:t>vitales </a:t>
            </a:r>
            <a:r>
              <a:rPr sz="1814" spc="-77" dirty="0">
                <a:latin typeface="Trebuchet MS"/>
                <a:cs typeface="Trebuchet MS"/>
              </a:rPr>
              <a:t>de</a:t>
            </a:r>
            <a:r>
              <a:rPr sz="1814" spc="-371" dirty="0">
                <a:latin typeface="Trebuchet MS"/>
                <a:cs typeface="Trebuchet MS"/>
              </a:rPr>
              <a:t> </a:t>
            </a:r>
            <a:r>
              <a:rPr sz="1814" spc="-109" dirty="0">
                <a:latin typeface="Trebuchet MS"/>
                <a:cs typeface="Trebuchet MS"/>
              </a:rPr>
              <a:t>l’ordinateur</a:t>
            </a:r>
            <a:endParaRPr sz="1814" dirty="0">
              <a:latin typeface="Trebuchet MS"/>
              <a:cs typeface="Trebuchet MS"/>
            </a:endParaRPr>
          </a:p>
          <a:p>
            <a:pPr marL="361614" marR="17275" indent="-350097">
              <a:lnSpc>
                <a:spcPct val="110000"/>
              </a:lnSpc>
              <a:spcBef>
                <a:spcPts val="1088"/>
              </a:spcBef>
              <a:buClr>
                <a:srgbClr val="2DA2BF"/>
              </a:buClr>
              <a:buSzPct val="70000"/>
              <a:buFont typeface="Wingdings"/>
              <a:buChar char=""/>
              <a:tabLst>
                <a:tab pos="361614" algn="l"/>
                <a:tab pos="362190" algn="l"/>
              </a:tabLst>
            </a:pPr>
            <a:r>
              <a:rPr sz="1814" spc="-91" dirty="0">
                <a:latin typeface="Trebuchet MS"/>
                <a:cs typeface="Trebuchet MS"/>
              </a:rPr>
              <a:t>Gère</a:t>
            </a:r>
            <a:r>
              <a:rPr sz="1814" spc="-127" dirty="0">
                <a:latin typeface="Trebuchet MS"/>
                <a:cs typeface="Trebuchet MS"/>
              </a:rPr>
              <a:t> </a:t>
            </a:r>
            <a:r>
              <a:rPr sz="1814" spc="-82" dirty="0">
                <a:latin typeface="Trebuchet MS"/>
                <a:cs typeface="Trebuchet MS"/>
              </a:rPr>
              <a:t>les</a:t>
            </a:r>
            <a:r>
              <a:rPr sz="1814" spc="-122" dirty="0">
                <a:latin typeface="Trebuchet MS"/>
                <a:cs typeface="Trebuchet MS"/>
              </a:rPr>
              <a:t> </a:t>
            </a:r>
            <a:r>
              <a:rPr sz="1814" spc="-73" dirty="0">
                <a:latin typeface="Trebuchet MS"/>
                <a:cs typeface="Trebuchet MS"/>
              </a:rPr>
              <a:t>échanges</a:t>
            </a:r>
            <a:r>
              <a:rPr sz="1814" spc="-131" dirty="0">
                <a:latin typeface="Trebuchet MS"/>
                <a:cs typeface="Trebuchet MS"/>
              </a:rPr>
              <a:t> </a:t>
            </a:r>
            <a:r>
              <a:rPr sz="1814" spc="-77" dirty="0">
                <a:latin typeface="Trebuchet MS"/>
                <a:cs typeface="Trebuchet MS"/>
              </a:rPr>
              <a:t>de</a:t>
            </a:r>
            <a:r>
              <a:rPr sz="1814" spc="-131" dirty="0">
                <a:latin typeface="Trebuchet MS"/>
                <a:cs typeface="Trebuchet MS"/>
              </a:rPr>
              <a:t> </a:t>
            </a:r>
            <a:r>
              <a:rPr sz="1814" spc="-54" dirty="0">
                <a:latin typeface="Trebuchet MS"/>
                <a:cs typeface="Trebuchet MS"/>
              </a:rPr>
              <a:t>données</a:t>
            </a:r>
            <a:r>
              <a:rPr sz="1814" spc="-131" dirty="0">
                <a:latin typeface="Trebuchet MS"/>
                <a:cs typeface="Trebuchet MS"/>
              </a:rPr>
              <a:t> </a:t>
            </a:r>
            <a:r>
              <a:rPr sz="1814" spc="-91" dirty="0">
                <a:latin typeface="Trebuchet MS"/>
                <a:cs typeface="Trebuchet MS"/>
              </a:rPr>
              <a:t>entre</a:t>
            </a:r>
            <a:r>
              <a:rPr sz="1814" spc="-131" dirty="0">
                <a:latin typeface="Trebuchet MS"/>
                <a:cs typeface="Trebuchet MS"/>
              </a:rPr>
              <a:t> </a:t>
            </a:r>
            <a:r>
              <a:rPr sz="1814" spc="-109" dirty="0">
                <a:latin typeface="Trebuchet MS"/>
                <a:cs typeface="Trebuchet MS"/>
              </a:rPr>
              <a:t>le</a:t>
            </a:r>
            <a:r>
              <a:rPr sz="1814" spc="-127" dirty="0">
                <a:latin typeface="Trebuchet MS"/>
                <a:cs typeface="Trebuchet MS"/>
              </a:rPr>
              <a:t> </a:t>
            </a:r>
            <a:r>
              <a:rPr sz="1814" spc="-91" dirty="0">
                <a:latin typeface="Trebuchet MS"/>
                <a:cs typeface="Trebuchet MS"/>
              </a:rPr>
              <a:t>microprocesseur,</a:t>
            </a:r>
            <a:r>
              <a:rPr sz="1814" spc="-113" dirty="0">
                <a:latin typeface="Trebuchet MS"/>
                <a:cs typeface="Trebuchet MS"/>
              </a:rPr>
              <a:t> </a:t>
            </a:r>
            <a:r>
              <a:rPr sz="1814" spc="-103" dirty="0">
                <a:latin typeface="Trebuchet MS"/>
                <a:cs typeface="Trebuchet MS"/>
              </a:rPr>
              <a:t>la</a:t>
            </a:r>
            <a:r>
              <a:rPr sz="1814" spc="-127" dirty="0">
                <a:latin typeface="Trebuchet MS"/>
                <a:cs typeface="Trebuchet MS"/>
              </a:rPr>
              <a:t> </a:t>
            </a:r>
            <a:r>
              <a:rPr sz="1814" spc="-73" dirty="0">
                <a:latin typeface="Trebuchet MS"/>
                <a:cs typeface="Trebuchet MS"/>
              </a:rPr>
              <a:t>mémoire</a:t>
            </a:r>
            <a:r>
              <a:rPr sz="1814" spc="-122" dirty="0">
                <a:latin typeface="Trebuchet MS"/>
                <a:cs typeface="Trebuchet MS"/>
              </a:rPr>
              <a:t> </a:t>
            </a:r>
            <a:r>
              <a:rPr sz="1814" spc="-113" dirty="0">
                <a:latin typeface="Trebuchet MS"/>
                <a:cs typeface="Trebuchet MS"/>
              </a:rPr>
              <a:t>et  </a:t>
            </a:r>
            <a:r>
              <a:rPr sz="1814" spc="-82" dirty="0">
                <a:latin typeface="Trebuchet MS"/>
                <a:cs typeface="Trebuchet MS"/>
              </a:rPr>
              <a:t>les </a:t>
            </a:r>
            <a:r>
              <a:rPr sz="1814" spc="-95" dirty="0">
                <a:latin typeface="Trebuchet MS"/>
                <a:cs typeface="Trebuchet MS"/>
              </a:rPr>
              <a:t>différents </a:t>
            </a:r>
            <a:r>
              <a:rPr sz="1814" spc="-45" dirty="0">
                <a:latin typeface="Trebuchet MS"/>
                <a:cs typeface="Trebuchet MS"/>
              </a:rPr>
              <a:t>bus </a:t>
            </a:r>
            <a:r>
              <a:rPr sz="1814" spc="-77" dirty="0">
                <a:latin typeface="Trebuchet MS"/>
                <a:cs typeface="Trebuchet MS"/>
              </a:rPr>
              <a:t>de </a:t>
            </a:r>
            <a:r>
              <a:rPr sz="1814" spc="-103" dirty="0">
                <a:latin typeface="Trebuchet MS"/>
                <a:cs typeface="Trebuchet MS"/>
              </a:rPr>
              <a:t>la </a:t>
            </a:r>
            <a:r>
              <a:rPr sz="1814" spc="-109" dirty="0">
                <a:latin typeface="Trebuchet MS"/>
                <a:cs typeface="Trebuchet MS"/>
              </a:rPr>
              <a:t>carte</a:t>
            </a:r>
            <a:r>
              <a:rPr sz="1814" spc="-363" dirty="0">
                <a:latin typeface="Trebuchet MS"/>
                <a:cs typeface="Trebuchet MS"/>
              </a:rPr>
              <a:t> </a:t>
            </a:r>
            <a:r>
              <a:rPr lang="fr-FR" sz="1814" spc="-363" dirty="0" smtClean="0">
                <a:latin typeface="Trebuchet MS"/>
                <a:cs typeface="Trebuchet MS"/>
              </a:rPr>
              <a:t> </a:t>
            </a:r>
            <a:r>
              <a:rPr sz="1814" spc="-109" dirty="0" smtClean="0">
                <a:latin typeface="Trebuchet MS"/>
                <a:cs typeface="Trebuchet MS"/>
              </a:rPr>
              <a:t>mère</a:t>
            </a:r>
            <a:r>
              <a:rPr sz="1814" spc="-109" dirty="0">
                <a:latin typeface="Trebuchet MS"/>
                <a:cs typeface="Trebuchet MS"/>
              </a:rPr>
              <a:t>.</a:t>
            </a:r>
            <a:endParaRPr sz="1814" dirty="0">
              <a:latin typeface="Trebuchet MS"/>
              <a:cs typeface="Trebuchet MS"/>
            </a:endParaRPr>
          </a:p>
          <a:p>
            <a:pPr marL="361614" indent="-350097">
              <a:spcBef>
                <a:spcPts val="1306"/>
              </a:spcBef>
              <a:buClr>
                <a:srgbClr val="2DA2BF"/>
              </a:buClr>
              <a:buSzPct val="70000"/>
              <a:buFont typeface="Wingdings"/>
              <a:buChar char=""/>
              <a:tabLst>
                <a:tab pos="361614" algn="l"/>
                <a:tab pos="362190" algn="l"/>
              </a:tabLst>
            </a:pPr>
            <a:r>
              <a:rPr sz="1814" spc="-73" dirty="0">
                <a:latin typeface="Trebuchet MS"/>
                <a:cs typeface="Trebuchet MS"/>
              </a:rPr>
              <a:t>Prend</a:t>
            </a:r>
            <a:r>
              <a:rPr sz="1814" spc="-131" dirty="0">
                <a:latin typeface="Trebuchet MS"/>
                <a:cs typeface="Trebuchet MS"/>
              </a:rPr>
              <a:t> </a:t>
            </a:r>
            <a:r>
              <a:rPr sz="1814" spc="-63" dirty="0">
                <a:latin typeface="Trebuchet MS"/>
                <a:cs typeface="Trebuchet MS"/>
              </a:rPr>
              <a:t>en</a:t>
            </a:r>
            <a:r>
              <a:rPr sz="1814" spc="-131" dirty="0">
                <a:latin typeface="Trebuchet MS"/>
                <a:cs typeface="Trebuchet MS"/>
              </a:rPr>
              <a:t> </a:t>
            </a:r>
            <a:r>
              <a:rPr sz="1814" spc="-91" dirty="0">
                <a:latin typeface="Trebuchet MS"/>
                <a:cs typeface="Trebuchet MS"/>
              </a:rPr>
              <a:t>charge</a:t>
            </a:r>
            <a:r>
              <a:rPr sz="1814" spc="-127" dirty="0">
                <a:latin typeface="Trebuchet MS"/>
                <a:cs typeface="Trebuchet MS"/>
              </a:rPr>
              <a:t> </a:t>
            </a:r>
            <a:r>
              <a:rPr lang="fr-FR" sz="1814" spc="-109" dirty="0" smtClean="0">
                <a:latin typeface="Trebuchet MS"/>
                <a:cs typeface="Trebuchet MS"/>
              </a:rPr>
              <a:t>le PCI express, </a:t>
            </a:r>
            <a:r>
              <a:rPr sz="1814" spc="-59" dirty="0" smtClean="0">
                <a:latin typeface="Trebuchet MS"/>
                <a:cs typeface="Trebuchet MS"/>
              </a:rPr>
              <a:t>l'Ultra/DMA</a:t>
            </a:r>
            <a:r>
              <a:rPr sz="1814" spc="-59" dirty="0">
                <a:latin typeface="Trebuchet MS"/>
                <a:cs typeface="Trebuchet MS"/>
              </a:rPr>
              <a:t>,</a:t>
            </a:r>
            <a:r>
              <a:rPr sz="1814" spc="-113" dirty="0">
                <a:latin typeface="Trebuchet MS"/>
                <a:cs typeface="Trebuchet MS"/>
              </a:rPr>
              <a:t> </a:t>
            </a:r>
            <a:r>
              <a:rPr sz="1814" spc="-103" dirty="0">
                <a:latin typeface="Trebuchet MS"/>
                <a:cs typeface="Trebuchet MS"/>
              </a:rPr>
              <a:t>la</a:t>
            </a:r>
            <a:r>
              <a:rPr sz="1814" spc="-122" dirty="0">
                <a:latin typeface="Trebuchet MS"/>
                <a:cs typeface="Trebuchet MS"/>
              </a:rPr>
              <a:t> </a:t>
            </a:r>
            <a:r>
              <a:rPr sz="1814" spc="-86" dirty="0">
                <a:latin typeface="Trebuchet MS"/>
                <a:cs typeface="Trebuchet MS"/>
              </a:rPr>
              <a:t>fréquence</a:t>
            </a:r>
            <a:r>
              <a:rPr sz="1814" spc="-122" dirty="0">
                <a:latin typeface="Trebuchet MS"/>
                <a:cs typeface="Trebuchet MS"/>
              </a:rPr>
              <a:t> </a:t>
            </a:r>
            <a:r>
              <a:rPr sz="1814" spc="-54" dirty="0">
                <a:latin typeface="Trebuchet MS"/>
                <a:cs typeface="Trebuchet MS"/>
              </a:rPr>
              <a:t>du</a:t>
            </a:r>
            <a:r>
              <a:rPr sz="1814" spc="-141" dirty="0">
                <a:latin typeface="Trebuchet MS"/>
                <a:cs typeface="Trebuchet MS"/>
              </a:rPr>
              <a:t> </a:t>
            </a:r>
            <a:r>
              <a:rPr sz="1814" spc="-45" dirty="0">
                <a:latin typeface="Trebuchet MS"/>
                <a:cs typeface="Trebuchet MS"/>
              </a:rPr>
              <a:t>bus</a:t>
            </a:r>
            <a:r>
              <a:rPr sz="1814" spc="-131" dirty="0">
                <a:latin typeface="Trebuchet MS"/>
                <a:cs typeface="Trebuchet MS"/>
              </a:rPr>
              <a:t> </a:t>
            </a:r>
            <a:r>
              <a:rPr sz="1814" spc="-86" dirty="0" err="1">
                <a:latin typeface="Trebuchet MS"/>
                <a:cs typeface="Trebuchet MS"/>
              </a:rPr>
              <a:t>système</a:t>
            </a:r>
            <a:r>
              <a:rPr sz="1814" spc="-86" dirty="0" smtClean="0">
                <a:latin typeface="Trebuchet MS"/>
                <a:cs typeface="Trebuchet MS"/>
              </a:rPr>
              <a:t>…</a:t>
            </a:r>
            <a:endParaRPr sz="1814" dirty="0">
              <a:latin typeface="Trebuchet MS"/>
              <a:cs typeface="Trebuchet MS"/>
            </a:endParaRPr>
          </a:p>
        </p:txBody>
      </p:sp>
      <p:sp>
        <p:nvSpPr>
          <p:cNvPr id="8" name="object 8"/>
          <p:cNvSpPr txBox="1">
            <a:spLocks noGrp="1"/>
          </p:cNvSpPr>
          <p:nvPr>
            <p:ph type="sldNum" sz="quarter" idx="7"/>
          </p:nvPr>
        </p:nvSpPr>
        <p:spPr>
          <a:xfrm>
            <a:off x="9055708" y="5862967"/>
            <a:ext cx="2487537" cy="133050"/>
          </a:xfrm>
          <a:prstGeom prst="rect">
            <a:avLst/>
          </a:prstGeom>
        </p:spPr>
        <p:txBody>
          <a:bodyPr vert="horz" wrap="square" lIns="0" tIns="0" rIns="0" bIns="0" rtlCol="0" anchor="ctr">
            <a:spAutoFit/>
          </a:bodyPr>
          <a:lstStyle/>
          <a:p>
            <a:pPr marL="23033">
              <a:lnSpc>
                <a:spcPts val="1084"/>
              </a:lnSpc>
            </a:pPr>
            <a:endParaRPr dirty="0"/>
          </a:p>
        </p:txBody>
      </p:sp>
      <p:pic>
        <p:nvPicPr>
          <p:cNvPr id="9" name="Picture 2" descr="https://upload.wikimedia.org/wikipedia/commons/thumb/f/f7/Motherboard_diagram_fr.svg/370px-Motherboard_diagram_fr.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2318" y="976356"/>
            <a:ext cx="3524250" cy="542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1087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2849</TotalTime>
  <Words>1975</Words>
  <Application>Microsoft Office PowerPoint</Application>
  <PresentationFormat>Grand écran</PresentationFormat>
  <Paragraphs>180</Paragraphs>
  <Slides>26</Slides>
  <Notes>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26</vt:i4>
      </vt:variant>
    </vt:vector>
  </HeadingPairs>
  <TitlesOfParts>
    <vt:vector size="34" baseType="lpstr">
      <vt:lpstr>Arial</vt:lpstr>
      <vt:lpstr>Calibri</vt:lpstr>
      <vt:lpstr>Calibri Light</vt:lpstr>
      <vt:lpstr>Times New Roman</vt:lpstr>
      <vt:lpstr>Trebuchet MS</vt:lpstr>
      <vt:lpstr>Verdana</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L'UEFI regroupe des fournisseurs de puces, matériels,  systèmes.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Mis au point en juillet 2002, bus hot plug</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sylvain roucou</dc:creator>
  <cp:lastModifiedBy>Mathieu MITHRIDATE</cp:lastModifiedBy>
  <cp:revision>65</cp:revision>
  <cp:lastPrinted>2017-03-08T09:12:49Z</cp:lastPrinted>
  <dcterms:created xsi:type="dcterms:W3CDTF">2016-09-21T06:58:05Z</dcterms:created>
  <dcterms:modified xsi:type="dcterms:W3CDTF">2020-10-26T15:56:14Z</dcterms:modified>
</cp:coreProperties>
</file>